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16.jpg" ContentType="image/png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86"/>
  </p:notesMasterIdLst>
  <p:sldIdLst>
    <p:sldId id="256" r:id="rId2"/>
    <p:sldId id="368" r:id="rId3"/>
    <p:sldId id="367" r:id="rId4"/>
    <p:sldId id="344" r:id="rId5"/>
    <p:sldId id="341" r:id="rId6"/>
    <p:sldId id="339" r:id="rId7"/>
    <p:sldId id="378" r:id="rId8"/>
    <p:sldId id="392" r:id="rId9"/>
    <p:sldId id="396" r:id="rId10"/>
    <p:sldId id="395" r:id="rId11"/>
    <p:sldId id="394" r:id="rId12"/>
    <p:sldId id="393" r:id="rId13"/>
    <p:sldId id="347" r:id="rId14"/>
    <p:sldId id="348" r:id="rId15"/>
    <p:sldId id="349" r:id="rId16"/>
    <p:sldId id="350" r:id="rId17"/>
    <p:sldId id="370" r:id="rId18"/>
    <p:sldId id="383" r:id="rId19"/>
    <p:sldId id="388" r:id="rId20"/>
    <p:sldId id="387" r:id="rId21"/>
    <p:sldId id="386" r:id="rId22"/>
    <p:sldId id="385" r:id="rId23"/>
    <p:sldId id="352" r:id="rId24"/>
    <p:sldId id="340" r:id="rId25"/>
    <p:sldId id="390" r:id="rId26"/>
    <p:sldId id="358" r:id="rId27"/>
    <p:sldId id="362" r:id="rId28"/>
    <p:sldId id="406" r:id="rId29"/>
    <p:sldId id="363" r:id="rId30"/>
    <p:sldId id="364" r:id="rId31"/>
    <p:sldId id="356" r:id="rId32"/>
    <p:sldId id="389" r:id="rId33"/>
    <p:sldId id="375" r:id="rId34"/>
    <p:sldId id="376" r:id="rId35"/>
    <p:sldId id="369" r:id="rId36"/>
    <p:sldId id="301" r:id="rId37"/>
    <p:sldId id="399" r:id="rId38"/>
    <p:sldId id="305" r:id="rId39"/>
    <p:sldId id="304" r:id="rId40"/>
    <p:sldId id="306" r:id="rId41"/>
    <p:sldId id="328" r:id="rId42"/>
    <p:sldId id="307" r:id="rId43"/>
    <p:sldId id="308" r:id="rId44"/>
    <p:sldId id="313" r:id="rId45"/>
    <p:sldId id="336" r:id="rId46"/>
    <p:sldId id="309" r:id="rId47"/>
    <p:sldId id="380" r:id="rId48"/>
    <p:sldId id="329" r:id="rId49"/>
    <p:sldId id="314" r:id="rId50"/>
    <p:sldId id="400" r:id="rId51"/>
    <p:sldId id="315" r:id="rId52"/>
    <p:sldId id="317" r:id="rId53"/>
    <p:sldId id="310" r:id="rId54"/>
    <p:sldId id="381" r:id="rId55"/>
    <p:sldId id="330" r:id="rId56"/>
    <p:sldId id="316" r:id="rId57"/>
    <p:sldId id="318" r:id="rId58"/>
    <p:sldId id="319" r:id="rId59"/>
    <p:sldId id="401" r:id="rId60"/>
    <p:sldId id="335" r:id="rId61"/>
    <p:sldId id="321" r:id="rId62"/>
    <p:sldId id="322" r:id="rId63"/>
    <p:sldId id="324" r:id="rId64"/>
    <p:sldId id="404" r:id="rId65"/>
    <p:sldId id="323" r:id="rId66"/>
    <p:sldId id="405" r:id="rId67"/>
    <p:sldId id="325" r:id="rId68"/>
    <p:sldId id="326" r:id="rId69"/>
    <p:sldId id="311" r:id="rId70"/>
    <p:sldId id="382" r:id="rId71"/>
    <p:sldId id="331" r:id="rId72"/>
    <p:sldId id="402" r:id="rId73"/>
    <p:sldId id="333" r:id="rId74"/>
    <p:sldId id="327" r:id="rId75"/>
    <p:sldId id="334" r:id="rId76"/>
    <p:sldId id="391" r:id="rId77"/>
    <p:sldId id="332" r:id="rId78"/>
    <p:sldId id="373" r:id="rId79"/>
    <p:sldId id="270" r:id="rId80"/>
    <p:sldId id="371" r:id="rId81"/>
    <p:sldId id="279" r:id="rId82"/>
    <p:sldId id="397" r:id="rId83"/>
    <p:sldId id="379" r:id="rId84"/>
    <p:sldId id="398" r:id="rId85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9418EAA1-F610-4137-B441-4D37AAF4BBA7}">
          <p14:sldIdLst>
            <p14:sldId id="256"/>
            <p14:sldId id="368"/>
          </p14:sldIdLst>
        </p14:section>
        <p14:section name="appleseed" id="{260E9C12-4AEF-4CF9-A45E-F5256374DC84}">
          <p14:sldIdLst>
            <p14:sldId id="367"/>
            <p14:sldId id="344"/>
            <p14:sldId id="341"/>
            <p14:sldId id="339"/>
            <p14:sldId id="378"/>
            <p14:sldId id="392"/>
            <p14:sldId id="396"/>
            <p14:sldId id="395"/>
            <p14:sldId id="394"/>
            <p14:sldId id="393"/>
            <p14:sldId id="347"/>
            <p14:sldId id="348"/>
            <p14:sldId id="349"/>
            <p14:sldId id="350"/>
            <p14:sldId id="370"/>
            <p14:sldId id="383"/>
            <p14:sldId id="388"/>
            <p14:sldId id="387"/>
            <p14:sldId id="386"/>
            <p14:sldId id="385"/>
            <p14:sldId id="352"/>
            <p14:sldId id="340"/>
            <p14:sldId id="390"/>
            <p14:sldId id="358"/>
            <p14:sldId id="362"/>
            <p14:sldId id="406"/>
            <p14:sldId id="363"/>
            <p14:sldId id="364"/>
            <p14:sldId id="356"/>
            <p14:sldId id="389"/>
            <p14:sldId id="375"/>
            <p14:sldId id="376"/>
          </p14:sldIdLst>
        </p14:section>
        <p14:section name="Making Fetch" id="{3B4938E2-3129-40DC-8599-D82C08FDFCDE}">
          <p14:sldIdLst>
            <p14:sldId id="369"/>
            <p14:sldId id="301"/>
            <p14:sldId id="399"/>
            <p14:sldId id="305"/>
            <p14:sldId id="304"/>
            <p14:sldId id="306"/>
            <p14:sldId id="328"/>
            <p14:sldId id="307"/>
            <p14:sldId id="308"/>
            <p14:sldId id="313"/>
            <p14:sldId id="336"/>
            <p14:sldId id="309"/>
            <p14:sldId id="380"/>
            <p14:sldId id="329"/>
            <p14:sldId id="314"/>
            <p14:sldId id="400"/>
            <p14:sldId id="315"/>
            <p14:sldId id="317"/>
            <p14:sldId id="310"/>
            <p14:sldId id="381"/>
            <p14:sldId id="330"/>
            <p14:sldId id="316"/>
            <p14:sldId id="318"/>
            <p14:sldId id="319"/>
            <p14:sldId id="401"/>
            <p14:sldId id="335"/>
            <p14:sldId id="321"/>
            <p14:sldId id="322"/>
            <p14:sldId id="324"/>
            <p14:sldId id="404"/>
            <p14:sldId id="323"/>
            <p14:sldId id="405"/>
            <p14:sldId id="325"/>
            <p14:sldId id="326"/>
            <p14:sldId id="311"/>
            <p14:sldId id="382"/>
            <p14:sldId id="331"/>
            <p14:sldId id="402"/>
            <p14:sldId id="333"/>
            <p14:sldId id="327"/>
            <p14:sldId id="334"/>
            <p14:sldId id="391"/>
            <p14:sldId id="332"/>
            <p14:sldId id="373"/>
            <p14:sldId id="270"/>
            <p14:sldId id="371"/>
          </p14:sldIdLst>
        </p14:section>
        <p14:section name="Extras" id="{C3181E1B-6627-479B-AB58-73849668EA81}">
          <p14:sldIdLst>
            <p14:sldId id="279"/>
            <p14:sldId id="397"/>
            <p14:sldId id="379"/>
            <p14:sldId id="3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6E6"/>
    <a:srgbClr val="FF6600"/>
    <a:srgbClr val="4382B3"/>
    <a:srgbClr val="404040"/>
    <a:srgbClr val="00BEBE"/>
    <a:srgbClr val="FF66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54" autoAdjust="0"/>
    <p:restoredTop sz="64859" autoAdjust="0"/>
  </p:normalViewPr>
  <p:slideViewPr>
    <p:cSldViewPr snapToGrid="0">
      <p:cViewPr varScale="1">
        <p:scale>
          <a:sx n="83" d="100"/>
          <a:sy n="83" d="100"/>
        </p:scale>
        <p:origin x="1212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1" d="100"/>
          <a:sy n="131" d="100"/>
        </p:scale>
        <p:origin x="1878" y="1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230B62-BF54-452D-A6F2-85B10AFB8BE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20D80B9-9F71-4EF0-B42B-2F3D990CE2F1}">
      <dgm:prSet phldrT="[Texte]"/>
      <dgm:spPr>
        <a:solidFill>
          <a:srgbClr val="00BEBE"/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3ds Max</a:t>
          </a:r>
          <a:endParaRPr lang="en-US" dirty="0">
            <a:solidFill>
              <a:schemeClr val="tx1"/>
            </a:solidFill>
          </a:endParaRPr>
        </a:p>
      </dgm:t>
    </dgm:pt>
    <dgm:pt modelId="{9E73FDA6-4ED8-4F91-A6E1-6E77AE73745C}" type="parTrans" cxnId="{C1B53B7D-2B4B-49F3-B821-01FB47B09F0D}">
      <dgm:prSet/>
      <dgm:spPr/>
      <dgm:t>
        <a:bodyPr/>
        <a:lstStyle/>
        <a:p>
          <a:endParaRPr lang="en-US"/>
        </a:p>
      </dgm:t>
    </dgm:pt>
    <dgm:pt modelId="{871E34F3-E6ED-4702-811D-2F0A90CD53B4}" type="sibTrans" cxnId="{C1B53B7D-2B4B-49F3-B821-01FB47B09F0D}">
      <dgm:prSet/>
      <dgm:spPr/>
      <dgm:t>
        <a:bodyPr/>
        <a:lstStyle/>
        <a:p>
          <a:endParaRPr lang="en-US"/>
        </a:p>
      </dgm:t>
    </dgm:pt>
    <dgm:pt modelId="{86885AC8-8F78-4D92-8AEA-48F125EE6D9F}">
      <dgm:prSet phldrT="[Texte]"/>
      <dgm:spPr>
        <a:solidFill>
          <a:srgbClr val="00BEBE"/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FBX</a:t>
          </a:r>
          <a:endParaRPr lang="en-US" dirty="0">
            <a:solidFill>
              <a:schemeClr val="tx1"/>
            </a:solidFill>
          </a:endParaRPr>
        </a:p>
      </dgm:t>
    </dgm:pt>
    <dgm:pt modelId="{E7C237EB-632F-4580-B2F2-C96E75D9AB2D}" type="parTrans" cxnId="{2E4FA2CF-20ED-4A5E-BC6E-DF3839F030EA}">
      <dgm:prSet/>
      <dgm:spPr/>
      <dgm:t>
        <a:bodyPr/>
        <a:lstStyle/>
        <a:p>
          <a:endParaRPr lang="en-US"/>
        </a:p>
      </dgm:t>
    </dgm:pt>
    <dgm:pt modelId="{C84CF98E-C0FB-4946-8348-F14B58A3198B}" type="sibTrans" cxnId="{2E4FA2CF-20ED-4A5E-BC6E-DF3839F030EA}">
      <dgm:prSet/>
      <dgm:spPr/>
      <dgm:t>
        <a:bodyPr/>
        <a:lstStyle/>
        <a:p>
          <a:endParaRPr lang="en-US"/>
        </a:p>
      </dgm:t>
    </dgm:pt>
    <dgm:pt modelId="{17C127A0-11F3-4F23-B3C9-321FD40A27AC}">
      <dgm:prSet phldrT="[Texte]"/>
      <dgm:spPr>
        <a:solidFill>
          <a:srgbClr val="00BEBE"/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Maya</a:t>
          </a:r>
          <a:endParaRPr lang="en-US" dirty="0">
            <a:solidFill>
              <a:schemeClr val="tx1"/>
            </a:solidFill>
          </a:endParaRPr>
        </a:p>
      </dgm:t>
    </dgm:pt>
    <dgm:pt modelId="{1A06A955-E14D-4634-A132-8F30B77E8535}" type="parTrans" cxnId="{06CD6931-58B2-4E4F-8D93-0C81C6EBB98E}">
      <dgm:prSet/>
      <dgm:spPr/>
      <dgm:t>
        <a:bodyPr/>
        <a:lstStyle/>
        <a:p>
          <a:endParaRPr lang="en-US"/>
        </a:p>
      </dgm:t>
    </dgm:pt>
    <dgm:pt modelId="{5DFAFF73-C6D1-41F4-AD31-FBA31823C3FE}" type="sibTrans" cxnId="{06CD6931-58B2-4E4F-8D93-0C81C6EBB98E}">
      <dgm:prSet/>
      <dgm:spPr/>
      <dgm:t>
        <a:bodyPr/>
        <a:lstStyle/>
        <a:p>
          <a:endParaRPr lang="en-US"/>
        </a:p>
      </dgm:t>
    </dgm:pt>
    <dgm:pt modelId="{ADF17EA7-0C40-4013-880D-C15F4DA4485F}">
      <dgm:prSet phldrT="[Texte]"/>
      <dgm:spPr>
        <a:solidFill>
          <a:srgbClr val="FF6600"/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appleseed</a:t>
          </a:r>
          <a:endParaRPr lang="en-US" dirty="0">
            <a:solidFill>
              <a:schemeClr val="tx1"/>
            </a:solidFill>
          </a:endParaRPr>
        </a:p>
      </dgm:t>
    </dgm:pt>
    <dgm:pt modelId="{EC607D73-6212-40CB-A755-D2F4E9366BAC}" type="parTrans" cxnId="{A4709BDF-DA06-4098-AD09-6BE57F0C36E3}">
      <dgm:prSet/>
      <dgm:spPr/>
      <dgm:t>
        <a:bodyPr/>
        <a:lstStyle/>
        <a:p>
          <a:endParaRPr lang="en-US"/>
        </a:p>
      </dgm:t>
    </dgm:pt>
    <dgm:pt modelId="{39B2F75B-BE6A-4EA0-921D-03C7A2D5E75C}" type="sibTrans" cxnId="{A4709BDF-DA06-4098-AD09-6BE57F0C36E3}">
      <dgm:prSet/>
      <dgm:spPr/>
      <dgm:t>
        <a:bodyPr/>
        <a:lstStyle/>
        <a:p>
          <a:endParaRPr lang="en-US"/>
        </a:p>
      </dgm:t>
    </dgm:pt>
    <dgm:pt modelId="{17088E79-CD41-4464-82D4-4449FA60E1A9}" type="pres">
      <dgm:prSet presAssocID="{73230B62-BF54-452D-A6F2-85B10AFB8BE5}" presName="Name0" presStyleCnt="0">
        <dgm:presLayoutVars>
          <dgm:dir/>
          <dgm:animLvl val="lvl"/>
          <dgm:resizeHandles val="exact"/>
        </dgm:presLayoutVars>
      </dgm:prSet>
      <dgm:spPr/>
    </dgm:pt>
    <dgm:pt modelId="{4B050F5F-12BC-4598-B8F9-36527FD572C1}" type="pres">
      <dgm:prSet presAssocID="{D20D80B9-9F71-4EF0-B42B-2F3D990CE2F1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FBF259-D82A-45C7-85AC-D93C364A6D4B}" type="pres">
      <dgm:prSet presAssocID="{871E34F3-E6ED-4702-811D-2F0A90CD53B4}" presName="parTxOnlySpace" presStyleCnt="0"/>
      <dgm:spPr/>
    </dgm:pt>
    <dgm:pt modelId="{C789DF74-29DE-44DD-B90F-874DB14B304C}" type="pres">
      <dgm:prSet presAssocID="{86885AC8-8F78-4D92-8AEA-48F125EE6D9F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C4F12-C34A-4103-B791-0D369429264B}" type="pres">
      <dgm:prSet presAssocID="{C84CF98E-C0FB-4946-8348-F14B58A3198B}" presName="parTxOnlySpace" presStyleCnt="0"/>
      <dgm:spPr/>
    </dgm:pt>
    <dgm:pt modelId="{D9EDC043-8CA4-41BF-A155-C52A00C31810}" type="pres">
      <dgm:prSet presAssocID="{17C127A0-11F3-4F23-B3C9-321FD40A27AC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6A466D-A122-4159-9F11-0F57928D0FB8}" type="pres">
      <dgm:prSet presAssocID="{5DFAFF73-C6D1-41F4-AD31-FBA31823C3FE}" presName="parTxOnlySpace" presStyleCnt="0"/>
      <dgm:spPr/>
    </dgm:pt>
    <dgm:pt modelId="{AC94AFD9-EA28-4BCE-BC54-2022E7F2796A}" type="pres">
      <dgm:prSet presAssocID="{ADF17EA7-0C40-4013-880D-C15F4DA4485F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5AAB45-A1BC-49DE-AAEF-1084B0E71416}" type="presOf" srcId="{D20D80B9-9F71-4EF0-B42B-2F3D990CE2F1}" destId="{4B050F5F-12BC-4598-B8F9-36527FD572C1}" srcOrd="0" destOrd="0" presId="urn:microsoft.com/office/officeart/2005/8/layout/chevron1"/>
    <dgm:cxn modelId="{A2E8D728-8C56-4288-A2A2-B0723AA4E451}" type="presOf" srcId="{86885AC8-8F78-4D92-8AEA-48F125EE6D9F}" destId="{C789DF74-29DE-44DD-B90F-874DB14B304C}" srcOrd="0" destOrd="0" presId="urn:microsoft.com/office/officeart/2005/8/layout/chevron1"/>
    <dgm:cxn modelId="{2E4FA2CF-20ED-4A5E-BC6E-DF3839F030EA}" srcId="{73230B62-BF54-452D-A6F2-85B10AFB8BE5}" destId="{86885AC8-8F78-4D92-8AEA-48F125EE6D9F}" srcOrd="1" destOrd="0" parTransId="{E7C237EB-632F-4580-B2F2-C96E75D9AB2D}" sibTransId="{C84CF98E-C0FB-4946-8348-F14B58A3198B}"/>
    <dgm:cxn modelId="{21BB78AA-9566-4322-B354-312FF74AB98B}" type="presOf" srcId="{ADF17EA7-0C40-4013-880D-C15F4DA4485F}" destId="{AC94AFD9-EA28-4BCE-BC54-2022E7F2796A}" srcOrd="0" destOrd="0" presId="urn:microsoft.com/office/officeart/2005/8/layout/chevron1"/>
    <dgm:cxn modelId="{BCAE0150-A4B1-43D2-AC42-6B3F0CA384D7}" type="presOf" srcId="{17C127A0-11F3-4F23-B3C9-321FD40A27AC}" destId="{D9EDC043-8CA4-41BF-A155-C52A00C31810}" srcOrd="0" destOrd="0" presId="urn:microsoft.com/office/officeart/2005/8/layout/chevron1"/>
    <dgm:cxn modelId="{C1B53B7D-2B4B-49F3-B821-01FB47B09F0D}" srcId="{73230B62-BF54-452D-A6F2-85B10AFB8BE5}" destId="{D20D80B9-9F71-4EF0-B42B-2F3D990CE2F1}" srcOrd="0" destOrd="0" parTransId="{9E73FDA6-4ED8-4F91-A6E1-6E77AE73745C}" sibTransId="{871E34F3-E6ED-4702-811D-2F0A90CD53B4}"/>
    <dgm:cxn modelId="{06CD6931-58B2-4E4F-8D93-0C81C6EBB98E}" srcId="{73230B62-BF54-452D-A6F2-85B10AFB8BE5}" destId="{17C127A0-11F3-4F23-B3C9-321FD40A27AC}" srcOrd="2" destOrd="0" parTransId="{1A06A955-E14D-4634-A132-8F30B77E8535}" sibTransId="{5DFAFF73-C6D1-41F4-AD31-FBA31823C3FE}"/>
    <dgm:cxn modelId="{A4709BDF-DA06-4098-AD09-6BE57F0C36E3}" srcId="{73230B62-BF54-452D-A6F2-85B10AFB8BE5}" destId="{ADF17EA7-0C40-4013-880D-C15F4DA4485F}" srcOrd="3" destOrd="0" parTransId="{EC607D73-6212-40CB-A755-D2F4E9366BAC}" sibTransId="{39B2F75B-BE6A-4EA0-921D-03C7A2D5E75C}"/>
    <dgm:cxn modelId="{98F48E78-3C4A-4E13-97EF-CECEF655F192}" type="presOf" srcId="{73230B62-BF54-452D-A6F2-85B10AFB8BE5}" destId="{17088E79-CD41-4464-82D4-4449FA60E1A9}" srcOrd="0" destOrd="0" presId="urn:microsoft.com/office/officeart/2005/8/layout/chevron1"/>
    <dgm:cxn modelId="{FBA730AF-B070-47A6-9106-5BBF938DB349}" type="presParOf" srcId="{17088E79-CD41-4464-82D4-4449FA60E1A9}" destId="{4B050F5F-12BC-4598-B8F9-36527FD572C1}" srcOrd="0" destOrd="0" presId="urn:microsoft.com/office/officeart/2005/8/layout/chevron1"/>
    <dgm:cxn modelId="{004F33E4-D275-4082-AB5F-FA18AEB8B006}" type="presParOf" srcId="{17088E79-CD41-4464-82D4-4449FA60E1A9}" destId="{0AFBF259-D82A-45C7-85AC-D93C364A6D4B}" srcOrd="1" destOrd="0" presId="urn:microsoft.com/office/officeart/2005/8/layout/chevron1"/>
    <dgm:cxn modelId="{ADF38690-70C4-4DAD-8354-5556EA2A4239}" type="presParOf" srcId="{17088E79-CD41-4464-82D4-4449FA60E1A9}" destId="{C789DF74-29DE-44DD-B90F-874DB14B304C}" srcOrd="2" destOrd="0" presId="urn:microsoft.com/office/officeart/2005/8/layout/chevron1"/>
    <dgm:cxn modelId="{B921D65D-2F75-4A8F-9B43-87185B0394C4}" type="presParOf" srcId="{17088E79-CD41-4464-82D4-4449FA60E1A9}" destId="{262C4F12-C34A-4103-B791-0D369429264B}" srcOrd="3" destOrd="0" presId="urn:microsoft.com/office/officeart/2005/8/layout/chevron1"/>
    <dgm:cxn modelId="{C98AA840-E630-4B25-AFDE-E83F8BDD99C0}" type="presParOf" srcId="{17088E79-CD41-4464-82D4-4449FA60E1A9}" destId="{D9EDC043-8CA4-41BF-A155-C52A00C31810}" srcOrd="4" destOrd="0" presId="urn:microsoft.com/office/officeart/2005/8/layout/chevron1"/>
    <dgm:cxn modelId="{6ED375D4-7046-45B3-89CA-9541B22CE697}" type="presParOf" srcId="{17088E79-CD41-4464-82D4-4449FA60E1A9}" destId="{546A466D-A122-4159-9F11-0F57928D0FB8}" srcOrd="5" destOrd="0" presId="urn:microsoft.com/office/officeart/2005/8/layout/chevron1"/>
    <dgm:cxn modelId="{F00A6CD1-479E-4189-B50D-4279F28345A2}" type="presParOf" srcId="{17088E79-CD41-4464-82D4-4449FA60E1A9}" destId="{AC94AFD9-EA28-4BCE-BC54-2022E7F2796A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230B62-BF54-452D-A6F2-85B10AFB8BE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20D80B9-9F71-4EF0-B42B-2F3D990CE2F1}">
      <dgm:prSet phldrT="[Texte]"/>
      <dgm:spPr>
        <a:solidFill>
          <a:srgbClr val="00BEBE"/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3ds Max</a:t>
          </a:r>
          <a:endParaRPr lang="en-US" dirty="0">
            <a:solidFill>
              <a:schemeClr val="tx1"/>
            </a:solidFill>
          </a:endParaRPr>
        </a:p>
      </dgm:t>
    </dgm:pt>
    <dgm:pt modelId="{9E73FDA6-4ED8-4F91-A6E1-6E77AE73745C}" type="parTrans" cxnId="{C1B53B7D-2B4B-49F3-B821-01FB47B09F0D}">
      <dgm:prSet/>
      <dgm:spPr/>
      <dgm:t>
        <a:bodyPr/>
        <a:lstStyle/>
        <a:p>
          <a:endParaRPr lang="en-US"/>
        </a:p>
      </dgm:t>
    </dgm:pt>
    <dgm:pt modelId="{871E34F3-E6ED-4702-811D-2F0A90CD53B4}" type="sibTrans" cxnId="{C1B53B7D-2B4B-49F3-B821-01FB47B09F0D}">
      <dgm:prSet/>
      <dgm:spPr/>
      <dgm:t>
        <a:bodyPr/>
        <a:lstStyle/>
        <a:p>
          <a:endParaRPr lang="en-US"/>
        </a:p>
      </dgm:t>
    </dgm:pt>
    <dgm:pt modelId="{86885AC8-8F78-4D92-8AEA-48F125EE6D9F}">
      <dgm:prSet phldrT="[Texte]"/>
      <dgm:spPr>
        <a:solidFill>
          <a:srgbClr val="00BEBE"/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FBX</a:t>
          </a:r>
          <a:endParaRPr lang="en-US" dirty="0">
            <a:solidFill>
              <a:schemeClr val="tx1"/>
            </a:solidFill>
          </a:endParaRPr>
        </a:p>
      </dgm:t>
    </dgm:pt>
    <dgm:pt modelId="{E7C237EB-632F-4580-B2F2-C96E75D9AB2D}" type="parTrans" cxnId="{2E4FA2CF-20ED-4A5E-BC6E-DF3839F030EA}">
      <dgm:prSet/>
      <dgm:spPr/>
      <dgm:t>
        <a:bodyPr/>
        <a:lstStyle/>
        <a:p>
          <a:endParaRPr lang="en-US"/>
        </a:p>
      </dgm:t>
    </dgm:pt>
    <dgm:pt modelId="{C84CF98E-C0FB-4946-8348-F14B58A3198B}" type="sibTrans" cxnId="{2E4FA2CF-20ED-4A5E-BC6E-DF3839F030EA}">
      <dgm:prSet/>
      <dgm:spPr/>
      <dgm:t>
        <a:bodyPr/>
        <a:lstStyle/>
        <a:p>
          <a:endParaRPr lang="en-US"/>
        </a:p>
      </dgm:t>
    </dgm:pt>
    <dgm:pt modelId="{17C127A0-11F3-4F23-B3C9-321FD40A27AC}">
      <dgm:prSet phldrT="[Texte]"/>
      <dgm:spPr>
        <a:solidFill>
          <a:srgbClr val="00BEBE"/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Maya</a:t>
          </a:r>
          <a:endParaRPr lang="en-US" dirty="0">
            <a:solidFill>
              <a:schemeClr val="tx1"/>
            </a:solidFill>
          </a:endParaRPr>
        </a:p>
      </dgm:t>
    </dgm:pt>
    <dgm:pt modelId="{1A06A955-E14D-4634-A132-8F30B77E8535}" type="parTrans" cxnId="{06CD6931-58B2-4E4F-8D93-0C81C6EBB98E}">
      <dgm:prSet/>
      <dgm:spPr/>
      <dgm:t>
        <a:bodyPr/>
        <a:lstStyle/>
        <a:p>
          <a:endParaRPr lang="en-US"/>
        </a:p>
      </dgm:t>
    </dgm:pt>
    <dgm:pt modelId="{5DFAFF73-C6D1-41F4-AD31-FBA31823C3FE}" type="sibTrans" cxnId="{06CD6931-58B2-4E4F-8D93-0C81C6EBB98E}">
      <dgm:prSet/>
      <dgm:spPr/>
      <dgm:t>
        <a:bodyPr/>
        <a:lstStyle/>
        <a:p>
          <a:endParaRPr lang="en-US"/>
        </a:p>
      </dgm:t>
    </dgm:pt>
    <dgm:pt modelId="{ADF17EA7-0C40-4013-880D-C15F4DA4485F}">
      <dgm:prSet phldrT="[Texte]"/>
      <dgm:spPr>
        <a:solidFill>
          <a:srgbClr val="FF6600"/>
        </a:solidFill>
        <a:ln>
          <a:noFill/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appleseed</a:t>
          </a:r>
          <a:endParaRPr lang="en-US" dirty="0">
            <a:solidFill>
              <a:schemeClr val="tx1"/>
            </a:solidFill>
          </a:endParaRPr>
        </a:p>
      </dgm:t>
    </dgm:pt>
    <dgm:pt modelId="{EC607D73-6212-40CB-A755-D2F4E9366BAC}" type="parTrans" cxnId="{A4709BDF-DA06-4098-AD09-6BE57F0C36E3}">
      <dgm:prSet/>
      <dgm:spPr/>
      <dgm:t>
        <a:bodyPr/>
        <a:lstStyle/>
        <a:p>
          <a:endParaRPr lang="en-US"/>
        </a:p>
      </dgm:t>
    </dgm:pt>
    <dgm:pt modelId="{39B2F75B-BE6A-4EA0-921D-03C7A2D5E75C}" type="sibTrans" cxnId="{A4709BDF-DA06-4098-AD09-6BE57F0C36E3}">
      <dgm:prSet/>
      <dgm:spPr/>
      <dgm:t>
        <a:bodyPr/>
        <a:lstStyle/>
        <a:p>
          <a:endParaRPr lang="en-US"/>
        </a:p>
      </dgm:t>
    </dgm:pt>
    <dgm:pt modelId="{17088E79-CD41-4464-82D4-4449FA60E1A9}" type="pres">
      <dgm:prSet presAssocID="{73230B62-BF54-452D-A6F2-85B10AFB8BE5}" presName="Name0" presStyleCnt="0">
        <dgm:presLayoutVars>
          <dgm:dir/>
          <dgm:animLvl val="lvl"/>
          <dgm:resizeHandles val="exact"/>
        </dgm:presLayoutVars>
      </dgm:prSet>
      <dgm:spPr/>
    </dgm:pt>
    <dgm:pt modelId="{4B050F5F-12BC-4598-B8F9-36527FD572C1}" type="pres">
      <dgm:prSet presAssocID="{D20D80B9-9F71-4EF0-B42B-2F3D990CE2F1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FBF259-D82A-45C7-85AC-D93C364A6D4B}" type="pres">
      <dgm:prSet presAssocID="{871E34F3-E6ED-4702-811D-2F0A90CD53B4}" presName="parTxOnlySpace" presStyleCnt="0"/>
      <dgm:spPr/>
    </dgm:pt>
    <dgm:pt modelId="{C789DF74-29DE-44DD-B90F-874DB14B304C}" type="pres">
      <dgm:prSet presAssocID="{86885AC8-8F78-4D92-8AEA-48F125EE6D9F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C4F12-C34A-4103-B791-0D369429264B}" type="pres">
      <dgm:prSet presAssocID="{C84CF98E-C0FB-4946-8348-F14B58A3198B}" presName="parTxOnlySpace" presStyleCnt="0"/>
      <dgm:spPr/>
    </dgm:pt>
    <dgm:pt modelId="{D9EDC043-8CA4-41BF-A155-C52A00C31810}" type="pres">
      <dgm:prSet presAssocID="{17C127A0-11F3-4F23-B3C9-321FD40A27AC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6A466D-A122-4159-9F11-0F57928D0FB8}" type="pres">
      <dgm:prSet presAssocID="{5DFAFF73-C6D1-41F4-AD31-FBA31823C3FE}" presName="parTxOnlySpace" presStyleCnt="0"/>
      <dgm:spPr/>
    </dgm:pt>
    <dgm:pt modelId="{AC94AFD9-EA28-4BCE-BC54-2022E7F2796A}" type="pres">
      <dgm:prSet presAssocID="{ADF17EA7-0C40-4013-880D-C15F4DA4485F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4FA2CF-20ED-4A5E-BC6E-DF3839F030EA}" srcId="{73230B62-BF54-452D-A6F2-85B10AFB8BE5}" destId="{86885AC8-8F78-4D92-8AEA-48F125EE6D9F}" srcOrd="1" destOrd="0" parTransId="{E7C237EB-632F-4580-B2F2-C96E75D9AB2D}" sibTransId="{C84CF98E-C0FB-4946-8348-F14B58A3198B}"/>
    <dgm:cxn modelId="{C1B53B7D-2B4B-49F3-B821-01FB47B09F0D}" srcId="{73230B62-BF54-452D-A6F2-85B10AFB8BE5}" destId="{D20D80B9-9F71-4EF0-B42B-2F3D990CE2F1}" srcOrd="0" destOrd="0" parTransId="{9E73FDA6-4ED8-4F91-A6E1-6E77AE73745C}" sibTransId="{871E34F3-E6ED-4702-811D-2F0A90CD53B4}"/>
    <dgm:cxn modelId="{06CD6931-58B2-4E4F-8D93-0C81C6EBB98E}" srcId="{73230B62-BF54-452D-A6F2-85B10AFB8BE5}" destId="{17C127A0-11F3-4F23-B3C9-321FD40A27AC}" srcOrd="2" destOrd="0" parTransId="{1A06A955-E14D-4634-A132-8F30B77E8535}" sibTransId="{5DFAFF73-C6D1-41F4-AD31-FBA31823C3FE}"/>
    <dgm:cxn modelId="{AF2B9623-ECB5-45F6-9084-CA362CB24B53}" type="presOf" srcId="{17C127A0-11F3-4F23-B3C9-321FD40A27AC}" destId="{D9EDC043-8CA4-41BF-A155-C52A00C31810}" srcOrd="0" destOrd="0" presId="urn:microsoft.com/office/officeart/2005/8/layout/chevron1"/>
    <dgm:cxn modelId="{5C6E7803-8C13-4725-A9CB-23437533AD39}" type="presOf" srcId="{86885AC8-8F78-4D92-8AEA-48F125EE6D9F}" destId="{C789DF74-29DE-44DD-B90F-874DB14B304C}" srcOrd="0" destOrd="0" presId="urn:microsoft.com/office/officeart/2005/8/layout/chevron1"/>
    <dgm:cxn modelId="{478E3DF4-5B8B-408B-A9BD-22A51CC6DFA9}" type="presOf" srcId="{73230B62-BF54-452D-A6F2-85B10AFB8BE5}" destId="{17088E79-CD41-4464-82D4-4449FA60E1A9}" srcOrd="0" destOrd="0" presId="urn:microsoft.com/office/officeart/2005/8/layout/chevron1"/>
    <dgm:cxn modelId="{A4709BDF-DA06-4098-AD09-6BE57F0C36E3}" srcId="{73230B62-BF54-452D-A6F2-85B10AFB8BE5}" destId="{ADF17EA7-0C40-4013-880D-C15F4DA4485F}" srcOrd="3" destOrd="0" parTransId="{EC607D73-6212-40CB-A755-D2F4E9366BAC}" sibTransId="{39B2F75B-BE6A-4EA0-921D-03C7A2D5E75C}"/>
    <dgm:cxn modelId="{DEED4946-336C-4CA4-87B3-11530B0F94F3}" type="presOf" srcId="{D20D80B9-9F71-4EF0-B42B-2F3D990CE2F1}" destId="{4B050F5F-12BC-4598-B8F9-36527FD572C1}" srcOrd="0" destOrd="0" presId="urn:microsoft.com/office/officeart/2005/8/layout/chevron1"/>
    <dgm:cxn modelId="{C4E88889-BE29-4940-8407-7303AAE81579}" type="presOf" srcId="{ADF17EA7-0C40-4013-880D-C15F4DA4485F}" destId="{AC94AFD9-EA28-4BCE-BC54-2022E7F2796A}" srcOrd="0" destOrd="0" presId="urn:microsoft.com/office/officeart/2005/8/layout/chevron1"/>
    <dgm:cxn modelId="{AB46CB4E-8F09-472A-8F8C-22D45FE4762B}" type="presParOf" srcId="{17088E79-CD41-4464-82D4-4449FA60E1A9}" destId="{4B050F5F-12BC-4598-B8F9-36527FD572C1}" srcOrd="0" destOrd="0" presId="urn:microsoft.com/office/officeart/2005/8/layout/chevron1"/>
    <dgm:cxn modelId="{D1377EB3-3AC9-4DB5-A411-CEFAB53FC69D}" type="presParOf" srcId="{17088E79-CD41-4464-82D4-4449FA60E1A9}" destId="{0AFBF259-D82A-45C7-85AC-D93C364A6D4B}" srcOrd="1" destOrd="0" presId="urn:microsoft.com/office/officeart/2005/8/layout/chevron1"/>
    <dgm:cxn modelId="{F0A6DC37-92FD-42E6-8D28-88ECDF6A8DAD}" type="presParOf" srcId="{17088E79-CD41-4464-82D4-4449FA60E1A9}" destId="{C789DF74-29DE-44DD-B90F-874DB14B304C}" srcOrd="2" destOrd="0" presId="urn:microsoft.com/office/officeart/2005/8/layout/chevron1"/>
    <dgm:cxn modelId="{03E2A1C7-CFB0-4DD1-AF99-FF86B9846366}" type="presParOf" srcId="{17088E79-CD41-4464-82D4-4449FA60E1A9}" destId="{262C4F12-C34A-4103-B791-0D369429264B}" srcOrd="3" destOrd="0" presId="urn:microsoft.com/office/officeart/2005/8/layout/chevron1"/>
    <dgm:cxn modelId="{78BE4386-2A9B-482D-9D0B-FEA5C95A67A3}" type="presParOf" srcId="{17088E79-CD41-4464-82D4-4449FA60E1A9}" destId="{D9EDC043-8CA4-41BF-A155-C52A00C31810}" srcOrd="4" destOrd="0" presId="urn:microsoft.com/office/officeart/2005/8/layout/chevron1"/>
    <dgm:cxn modelId="{AD47E8F6-EB05-4689-8DC3-E6E4BDD116D4}" type="presParOf" srcId="{17088E79-CD41-4464-82D4-4449FA60E1A9}" destId="{546A466D-A122-4159-9F11-0F57928D0FB8}" srcOrd="5" destOrd="0" presId="urn:microsoft.com/office/officeart/2005/8/layout/chevron1"/>
    <dgm:cxn modelId="{1C5D8285-CA8A-43F4-9B45-568DA8A89E76}" type="presParOf" srcId="{17088E79-CD41-4464-82D4-4449FA60E1A9}" destId="{AC94AFD9-EA28-4BCE-BC54-2022E7F2796A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050F5F-12BC-4598-B8F9-36527FD572C1}">
      <dsp:nvSpPr>
        <dsp:cNvPr id="0" name=""/>
        <dsp:cNvSpPr/>
      </dsp:nvSpPr>
      <dsp:spPr>
        <a:xfrm>
          <a:off x="3770" y="458522"/>
          <a:ext cx="2194718" cy="877887"/>
        </a:xfrm>
        <a:prstGeom prst="chevron">
          <a:avLst/>
        </a:prstGeom>
        <a:solidFill>
          <a:srgbClr val="00BEB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/>
              </a:solidFill>
            </a:rPr>
            <a:t>3ds Max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442714" y="458522"/>
        <a:ext cx="1316831" cy="877887"/>
      </dsp:txXfrm>
    </dsp:sp>
    <dsp:sp modelId="{C789DF74-29DE-44DD-B90F-874DB14B304C}">
      <dsp:nvSpPr>
        <dsp:cNvPr id="0" name=""/>
        <dsp:cNvSpPr/>
      </dsp:nvSpPr>
      <dsp:spPr>
        <a:xfrm>
          <a:off x="1979017" y="458522"/>
          <a:ext cx="2194718" cy="877887"/>
        </a:xfrm>
        <a:prstGeom prst="chevron">
          <a:avLst/>
        </a:prstGeom>
        <a:solidFill>
          <a:srgbClr val="00BEB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/>
              </a:solidFill>
            </a:rPr>
            <a:t>FBX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2417961" y="458522"/>
        <a:ext cx="1316831" cy="877887"/>
      </dsp:txXfrm>
    </dsp:sp>
    <dsp:sp modelId="{D9EDC043-8CA4-41BF-A155-C52A00C31810}">
      <dsp:nvSpPr>
        <dsp:cNvPr id="0" name=""/>
        <dsp:cNvSpPr/>
      </dsp:nvSpPr>
      <dsp:spPr>
        <a:xfrm>
          <a:off x="3954264" y="458522"/>
          <a:ext cx="2194718" cy="877887"/>
        </a:xfrm>
        <a:prstGeom prst="chevron">
          <a:avLst/>
        </a:prstGeom>
        <a:solidFill>
          <a:srgbClr val="00BEB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/>
              </a:solidFill>
            </a:rPr>
            <a:t>Maya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4393208" y="458522"/>
        <a:ext cx="1316831" cy="877887"/>
      </dsp:txXfrm>
    </dsp:sp>
    <dsp:sp modelId="{AC94AFD9-EA28-4BCE-BC54-2022E7F2796A}">
      <dsp:nvSpPr>
        <dsp:cNvPr id="0" name=""/>
        <dsp:cNvSpPr/>
      </dsp:nvSpPr>
      <dsp:spPr>
        <a:xfrm>
          <a:off x="5929510" y="458522"/>
          <a:ext cx="2194718" cy="877887"/>
        </a:xfrm>
        <a:prstGeom prst="chevron">
          <a:avLst/>
        </a:prstGeom>
        <a:solidFill>
          <a:srgbClr val="FF66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/>
              </a:solidFill>
            </a:rPr>
            <a:t>appleseed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6368454" y="458522"/>
        <a:ext cx="1316831" cy="8778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050F5F-12BC-4598-B8F9-36527FD572C1}">
      <dsp:nvSpPr>
        <dsp:cNvPr id="0" name=""/>
        <dsp:cNvSpPr/>
      </dsp:nvSpPr>
      <dsp:spPr>
        <a:xfrm>
          <a:off x="3770" y="458522"/>
          <a:ext cx="2194718" cy="877887"/>
        </a:xfrm>
        <a:prstGeom prst="chevron">
          <a:avLst/>
        </a:prstGeom>
        <a:solidFill>
          <a:srgbClr val="00BEB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/>
              </a:solidFill>
            </a:rPr>
            <a:t>3ds Max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442714" y="458522"/>
        <a:ext cx="1316831" cy="877887"/>
      </dsp:txXfrm>
    </dsp:sp>
    <dsp:sp modelId="{C789DF74-29DE-44DD-B90F-874DB14B304C}">
      <dsp:nvSpPr>
        <dsp:cNvPr id="0" name=""/>
        <dsp:cNvSpPr/>
      </dsp:nvSpPr>
      <dsp:spPr>
        <a:xfrm>
          <a:off x="1979017" y="458522"/>
          <a:ext cx="2194718" cy="877887"/>
        </a:xfrm>
        <a:prstGeom prst="chevron">
          <a:avLst/>
        </a:prstGeom>
        <a:solidFill>
          <a:srgbClr val="00BEB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/>
              </a:solidFill>
            </a:rPr>
            <a:t>FBX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2417961" y="458522"/>
        <a:ext cx="1316831" cy="877887"/>
      </dsp:txXfrm>
    </dsp:sp>
    <dsp:sp modelId="{D9EDC043-8CA4-41BF-A155-C52A00C31810}">
      <dsp:nvSpPr>
        <dsp:cNvPr id="0" name=""/>
        <dsp:cNvSpPr/>
      </dsp:nvSpPr>
      <dsp:spPr>
        <a:xfrm>
          <a:off x="3954264" y="458522"/>
          <a:ext cx="2194718" cy="877887"/>
        </a:xfrm>
        <a:prstGeom prst="chevron">
          <a:avLst/>
        </a:prstGeom>
        <a:solidFill>
          <a:srgbClr val="00BEB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/>
              </a:solidFill>
            </a:rPr>
            <a:t>Maya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4393208" y="458522"/>
        <a:ext cx="1316831" cy="877887"/>
      </dsp:txXfrm>
    </dsp:sp>
    <dsp:sp modelId="{AC94AFD9-EA28-4BCE-BC54-2022E7F2796A}">
      <dsp:nvSpPr>
        <dsp:cNvPr id="0" name=""/>
        <dsp:cNvSpPr/>
      </dsp:nvSpPr>
      <dsp:spPr>
        <a:xfrm>
          <a:off x="5929510" y="458522"/>
          <a:ext cx="2194718" cy="877887"/>
        </a:xfrm>
        <a:prstGeom prst="chevron">
          <a:avLst/>
        </a:prstGeom>
        <a:solidFill>
          <a:srgbClr val="FF66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/>
              </a:solidFill>
            </a:rPr>
            <a:t>appleseed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6368454" y="458522"/>
        <a:ext cx="1316831" cy="877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41961" y="184251"/>
            <a:ext cx="8260078" cy="464629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441961" y="4988966"/>
            <a:ext cx="8260078" cy="168249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803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Hi</a:t>
            </a:r>
            <a:r>
              <a:rPr lang="en-US" baseline="0" dirty="0" smtClean="0"/>
              <a:t> everyone!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Thanks for attending my talk, appreciated! I hope you’ll enjoy it.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My name is François Beaune,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I’m the founder of the appleseed project.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43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41325" y="184150"/>
            <a:ext cx="8261350" cy="4646613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(Video)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91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err="1" smtClean="0"/>
              <a:t>Here</a:t>
            </a:r>
            <a:r>
              <a:rPr lang="fr-FR" baseline="0" dirty="0" smtClean="0"/>
              <a:t> </a:t>
            </a:r>
            <a:r>
              <a:rPr lang="fr-FR" baseline="0" dirty="0" smtClean="0"/>
              <a:t>is a converged closeup of the </a:t>
            </a:r>
            <a:r>
              <a:rPr lang="fr-FR" baseline="0" dirty="0" err="1" smtClean="0"/>
              <a:t>finger</a:t>
            </a:r>
            <a:r>
              <a:rPr lang="fr-FR" baseline="0" dirty="0" smtClean="0"/>
              <a:t> </a:t>
            </a:r>
            <a:r>
              <a:rPr lang="fr-FR" baseline="0" dirty="0" smtClean="0"/>
              <a:t>joints</a:t>
            </a:r>
            <a:r>
              <a:rPr lang="fr-FR" baseline="0" dirty="0" smtClean="0"/>
              <a:t>.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43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And </a:t>
            </a:r>
            <a:r>
              <a:rPr lang="fr-FR" dirty="0" smtClean="0"/>
              <a:t>here is another render of the hand, from a different angle</a:t>
            </a:r>
            <a:r>
              <a:rPr lang="fr-FR" dirty="0" smtClean="0"/>
              <a:t>.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42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I want to stress that we’re taking a modern approach to rendering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In fact most renderers are moving in that direction these days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 want to have a continuum between interactive rendering and final frame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Same rendering engine, same settings, just different quality levels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We’re targeting single pass rendering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In particular no prior baking of point clouds or brick maps, no shadow maps...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As far as possible, we’re doing direct ray tracing without pre-tessellating surfaces into triangles, or curves into segments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Again, as far as possible we’re using flicker-free techniques, we’re avoiding biased techniques such as all forms of particle tracing</a:t>
            </a:r>
          </a:p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01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We’re trying to make appleseed as reliable as we can. That means: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Avoiding bad</a:t>
            </a:r>
            <a:r>
              <a:rPr lang="en-US" baseline="0" dirty="0" smtClean="0"/>
              <a:t> surprises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Good in previz = good in final render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Avoiding crashes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Avoiding regressions.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 strongly value correctness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Different algorithms must converge to the same image</a:t>
            </a:r>
            <a:endParaRPr lang="en-US" baseline="0" dirty="0" smtClean="0"/>
          </a:p>
          <a:p>
            <a:pPr marL="1085850" lvl="2" indent="-171450">
              <a:buFontTx/>
              <a:buChar char="-"/>
            </a:pPr>
            <a:r>
              <a:rPr lang="en-US" dirty="0" smtClean="0"/>
              <a:t>Forward path tracing vs. backward path tracing</a:t>
            </a:r>
          </a:p>
          <a:p>
            <a:pPr marL="1085850" lvl="2" indent="-171450">
              <a:buFontTx/>
              <a:buChar char="-"/>
            </a:pPr>
            <a:r>
              <a:rPr lang="en-US" dirty="0" smtClean="0"/>
              <a:t>Path tracing vs. particle methods</a:t>
            </a:r>
          </a:p>
          <a:p>
            <a:pPr marL="628650" lvl="1" indent="-171450">
              <a:buFontTx/>
              <a:buChar char="-"/>
            </a:pPr>
            <a:r>
              <a:rPr lang="fr-FR" dirty="0" smtClean="0"/>
              <a:t>We regularly do</a:t>
            </a:r>
            <a:r>
              <a:rPr lang="fr-FR" baseline="0" dirty="0" smtClean="0"/>
              <a:t> these checks, and they are part of our test suite</a:t>
            </a:r>
            <a:endParaRPr lang="en-US" dirty="0" smtClean="0"/>
          </a:p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84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We’re also commited to flexibility</a:t>
            </a:r>
            <a:r>
              <a:rPr lang="en-US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Obviously we avoid introducing arbitrary</a:t>
            </a:r>
            <a:r>
              <a:rPr lang="fr-FR" baseline="0" dirty="0" smtClean="0"/>
              <a:t> limitations, and there aren’t many (that I’m aware of)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We provide</a:t>
            </a:r>
            <a:r>
              <a:rPr lang="fr-FR" baseline="0" dirty="0" smtClean="0"/>
              <a:t> tons of extension points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It’s only a few lines of code to replace a component, or to bypass an entire part of the renderer</a:t>
            </a:r>
          </a:p>
          <a:p>
            <a:pPr marL="171450" lvl="0" indent="-171450">
              <a:buFontTx/>
              <a:buChar char="-"/>
            </a:pPr>
            <a:r>
              <a:rPr lang="fr-FR" baseline="0" dirty="0" smtClean="0"/>
              <a:t>We make sure to provide as much programmability as possible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We fully support OSL for shading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We also support SeExpr expressions in a growing number of places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We have full C++ and Python APIs</a:t>
            </a:r>
          </a:p>
          <a:p>
            <a:pPr marL="628650" lvl="1" indent="-171450">
              <a:buFontTx/>
              <a:buChar char="-"/>
            </a:pPr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22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Hackability</a:t>
            </a:r>
            <a:r>
              <a:rPr lang="en-US" baseline="0" dirty="0" smtClean="0"/>
              <a:t> means removing barriers to entry.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Everything we do is 100% open source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All our code is under the MIT license, from the beginning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That means commercial embedding is OK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Everything is hosted on GitHub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Source code for appleseed and all related tools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Issue tracker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Documentation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Wiki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Web site...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We’re only using and relying on open source software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Except Visual Studio on Windows (which is free but not open source)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22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I</a:t>
            </a:r>
            <a:r>
              <a:rPr lang="fr-FR" baseline="0" dirty="0" smtClean="0"/>
              <a:t> </a:t>
            </a:r>
            <a:r>
              <a:rPr lang="fr-FR" baseline="0" dirty="0" smtClean="0"/>
              <a:t>want to quickly highlight the role and contributions of our team </a:t>
            </a:r>
            <a:r>
              <a:rPr lang="fr-FR" baseline="0" dirty="0" err="1" smtClean="0"/>
              <a:t>members</a:t>
            </a:r>
            <a:r>
              <a:rPr lang="fr-FR" baseline="0" dirty="0" smtClean="0"/>
              <a:t>.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05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So here are</a:t>
            </a:r>
            <a:r>
              <a:rPr lang="fr-FR" baseline="0" dirty="0" smtClean="0"/>
              <a:t> the principal members of the team.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11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At the moment we’re</a:t>
            </a:r>
            <a:r>
              <a:rPr lang="fr-FR" baseline="0" dirty="0" smtClean="0"/>
              <a:t> only two developers working on the core renderer.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32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My talk is split in two parts: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In the first part, I’ll explain what appleseed is and how it works in practice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In the second part, I’ll talk about Fetch, a short film we completed last year.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baseline="0" dirty="0" smtClean="0"/>
              <a:t>We should normally have time for questions at the end.</a:t>
            </a:r>
            <a:endParaRPr lang="en-US" baseline="0" dirty="0" smtClean="0"/>
          </a:p>
          <a:p>
            <a:pPr marL="171450" lvl="0" indent="-171450">
              <a:buFontTx/>
              <a:buChar char="-"/>
            </a:pPr>
            <a:endParaRPr lang="en-US" baseline="0" dirty="0" smtClean="0"/>
          </a:p>
          <a:p>
            <a:pPr marL="0" lv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628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We</a:t>
            </a:r>
            <a:r>
              <a:rPr lang="fr-FR" baseline="0" dirty="0" smtClean="0"/>
              <a:t> were fortunate enough to participate to Google Summer of Code last year</a:t>
            </a:r>
            <a:r>
              <a:rPr lang="en-US" baseline="0" dirty="0" smtClean="0"/>
              <a:t>,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And we had two very talented students that did a really good job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One who worked on curve rendering for hair &amp; fur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One who worked on the material editor in appleseed.studio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29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err="1" smtClean="0"/>
              <a:t>These</a:t>
            </a:r>
            <a:r>
              <a:rPr lang="fr-FR" dirty="0" smtClean="0"/>
              <a:t> </a:t>
            </a:r>
            <a:r>
              <a:rPr lang="fr-FR" dirty="0" smtClean="0"/>
              <a:t>guys do a great job at connecting</a:t>
            </a:r>
            <a:r>
              <a:rPr lang="fr-FR" baseline="0" dirty="0" smtClean="0"/>
              <a:t> appleseed with DCC apps such as Maya, Blender or Gaffer</a:t>
            </a:r>
            <a:r>
              <a:rPr lang="fr-FR" baseline="0" dirty="0" smtClean="0"/>
              <a:t>.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554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And finally</a:t>
            </a:r>
            <a:r>
              <a:rPr lang="fr-FR" baseline="0" dirty="0" smtClean="0"/>
              <a:t> t</a:t>
            </a:r>
            <a:r>
              <a:rPr lang="fr-FR" dirty="0" smtClean="0"/>
              <a:t>his is the team that worked on the</a:t>
            </a:r>
            <a:r>
              <a:rPr lang="fr-FR" baseline="0" dirty="0" smtClean="0"/>
              <a:t> short film Fetch about which I’ll talk next</a:t>
            </a:r>
            <a:r>
              <a:rPr lang="en-US" baseline="0" dirty="0" smtClean="0"/>
              <a:t>.</a:t>
            </a: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520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Finally, I </a:t>
            </a:r>
            <a:r>
              <a:rPr lang="fr-FR" dirty="0" err="1" smtClean="0"/>
              <a:t>want</a:t>
            </a:r>
            <a:r>
              <a:rPr lang="fr-FR" dirty="0" smtClean="0"/>
              <a:t> to </a:t>
            </a:r>
            <a:r>
              <a:rPr lang="fr-FR" dirty="0" err="1" smtClean="0"/>
              <a:t>quickly</a:t>
            </a:r>
            <a:r>
              <a:rPr lang="fr-FR" dirty="0" smtClean="0"/>
              <a:t> mention a set of core values and practices </a:t>
            </a:r>
            <a:r>
              <a:rPr lang="fr-FR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share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since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have a direct impact on the </a:t>
            </a:r>
            <a:r>
              <a:rPr lang="fr-FR" baseline="0" dirty="0" err="1" smtClean="0"/>
              <a:t>quality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</a:t>
            </a:r>
            <a:r>
              <a:rPr lang="fr-FR" baseline="0" dirty="0" smtClean="0"/>
              <a:t>:</a:t>
            </a:r>
            <a:endParaRPr lang="fr-FR" dirty="0" smtClean="0"/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Collective code ownership: We’re all allowed to touch or improve all of the code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Continuous refactoring: We keep simplifying and clarifying the code whenever we can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We do friendly but honest reviews of pull requests</a:t>
            </a:r>
          </a:p>
          <a:p>
            <a:pPr marL="1085850" lvl="2" indent="-171450">
              <a:buFontTx/>
              <a:buChar char="-"/>
            </a:pPr>
            <a:r>
              <a:rPr lang="fr-FR" baseline="0" dirty="0" smtClean="0"/>
              <a:t>PRs are usually good for merging after a couple rounds of reviews and fixes</a:t>
            </a:r>
          </a:p>
          <a:p>
            <a:pPr marL="171450" lvl="0" indent="-171450">
              <a:buFontTx/>
              <a:buChar char="-"/>
            </a:pPr>
            <a:r>
              <a:rPr lang="fr-FR" dirty="0" smtClean="0"/>
              <a:t>We do lots of testing, most of it is automated</a:t>
            </a:r>
          </a:p>
          <a:p>
            <a:pPr marL="628650" lvl="1" indent="-171450">
              <a:buFontTx/>
              <a:buChar char="-"/>
            </a:pPr>
            <a:r>
              <a:rPr lang="fr-FR" dirty="0" smtClean="0"/>
              <a:t>This allows</a:t>
            </a:r>
            <a:r>
              <a:rPr lang="fr-FR" baseline="0" dirty="0" smtClean="0"/>
              <a:t> us to refactor the code while avoiding regressions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297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Here are a few recent</a:t>
            </a:r>
            <a:r>
              <a:rPr lang="fr-FR" baseline="0" dirty="0" smtClean="0"/>
              <a:t> works done with appleseed.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84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1325" y="184150"/>
            <a:ext cx="8261350" cy="4646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err="1" smtClean="0"/>
              <a:t>Here’s</a:t>
            </a:r>
            <a:r>
              <a:rPr lang="fr-FR" dirty="0" smtClean="0"/>
              <a:t> </a:t>
            </a:r>
            <a:r>
              <a:rPr lang="fr-FR" dirty="0" smtClean="0"/>
              <a:t>a short clip</a:t>
            </a:r>
            <a:r>
              <a:rPr lang="fr-FR" baseline="0" dirty="0" smtClean="0"/>
              <a:t> from Light &amp; </a:t>
            </a:r>
            <a:r>
              <a:rPr lang="fr-FR" baseline="0" dirty="0" err="1" smtClean="0"/>
              <a:t>Dark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video</a:t>
            </a:r>
            <a:r>
              <a:rPr lang="fr-FR" baseline="0" dirty="0" smtClean="0"/>
              <a:t>).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286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This is a frame from a CG</a:t>
            </a:r>
            <a:r>
              <a:rPr lang="fr-FR" baseline="0" dirty="0" smtClean="0"/>
              <a:t> sequence in Light &amp; Dark, one of two documentaries that were made for BBC Four and that aired last year on British TV.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52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Another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150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42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This is a frame from</a:t>
            </a:r>
            <a:r>
              <a:rPr lang="fr-FR" baseline="0" dirty="0" smtClean="0"/>
              <a:t> Fetch, the short film we’ll talk about next.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92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Alright, so let’s get started with appleseed.</a:t>
            </a:r>
            <a:endParaRPr lang="en-US" baseline="0" dirty="0" smtClean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699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And another one.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167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baseline="0" dirty="0" smtClean="0"/>
              <a:t>appleseed is now fully integrated into Gaffer</a:t>
            </a:r>
          </a:p>
          <a:p>
            <a:pPr marL="6286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baseline="0" dirty="0" smtClean="0"/>
              <a:t>Gaffer is an open source lookdev application by Image Engine</a:t>
            </a:r>
          </a:p>
          <a:p>
            <a:pPr marL="1085850" marR="0" lvl="3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baseline="0" dirty="0" smtClean="0"/>
              <a:t>Which is a VFX company based in Vancouver, which worked on Elysium, Zero Dark Thirty, District 9...</a:t>
            </a:r>
            <a:endParaRPr lang="en-US" baseline="0" dirty="0" smtClean="0"/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This is the result of the p</a:t>
            </a:r>
            <a:r>
              <a:rPr lang="en-US" dirty="0" smtClean="0"/>
              <a:t>henomenal work by Esteban Tovagliari,</a:t>
            </a:r>
            <a:r>
              <a:rPr lang="en-US" baseline="0" dirty="0" smtClean="0"/>
              <a:t> in conjunction with John Haddon from Image Engine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464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err="1" smtClean="0"/>
              <a:t>Here’s</a:t>
            </a:r>
            <a:r>
              <a:rPr lang="fr-FR" dirty="0" smtClean="0"/>
              <a:t> </a:t>
            </a:r>
            <a:r>
              <a:rPr lang="fr-FR" dirty="0" smtClean="0"/>
              <a:t>a quick demo of appleseed </a:t>
            </a:r>
            <a:r>
              <a:rPr lang="fr-FR" dirty="0" err="1" smtClean="0"/>
              <a:t>inside</a:t>
            </a:r>
            <a:r>
              <a:rPr lang="fr-FR" dirty="0" smtClean="0"/>
              <a:t> </a:t>
            </a:r>
            <a:r>
              <a:rPr lang="fr-FR" dirty="0" smtClean="0"/>
              <a:t>Gaffer.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127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err="1" smtClean="0"/>
              <a:t>We’re</a:t>
            </a:r>
            <a:r>
              <a:rPr lang="fr-FR" dirty="0" smtClean="0"/>
              <a:t> </a:t>
            </a:r>
            <a:r>
              <a:rPr lang="fr-FR" dirty="0" err="1" smtClean="0"/>
              <a:t>welcoming</a:t>
            </a:r>
            <a:r>
              <a:rPr lang="fr-FR" dirty="0" smtClean="0"/>
              <a:t> contributions</a:t>
            </a:r>
            <a:r>
              <a:rPr lang="fr-FR" baseline="0" dirty="0" smtClean="0"/>
              <a:t> of all </a:t>
            </a:r>
            <a:r>
              <a:rPr lang="fr-FR" baseline="0" dirty="0" err="1" smtClean="0"/>
              <a:t>kinds</a:t>
            </a:r>
            <a:r>
              <a:rPr lang="fr-FR" baseline="0" dirty="0" smtClean="0"/>
              <a:t>!</a:t>
            </a:r>
            <a:endParaRPr lang="fr-FR" dirty="0" smtClean="0"/>
          </a:p>
          <a:p>
            <a:pPr marL="171450" indent="-171450">
              <a:buFontTx/>
              <a:buChar char="-"/>
            </a:pPr>
            <a:r>
              <a:rPr lang="fr-FR" dirty="0" smtClean="0"/>
              <a:t>So if you feel like writing </a:t>
            </a:r>
            <a:r>
              <a:rPr lang="fr-FR" dirty="0" err="1" smtClean="0"/>
              <a:t>some</a:t>
            </a:r>
            <a:r>
              <a:rPr lang="fr-FR" dirty="0" smtClean="0"/>
              <a:t> code,</a:t>
            </a:r>
            <a:r>
              <a:rPr lang="fr-FR" baseline="0" dirty="0" smtClean="0"/>
              <a:t> or doing testing, get in touch with us!</a:t>
            </a:r>
          </a:p>
          <a:p>
            <a:pPr marL="171450" indent="-171450">
              <a:buFontTx/>
              <a:buChar char="-"/>
            </a:pPr>
            <a:endParaRPr lang="fr-F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95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I</a:t>
            </a:r>
            <a:r>
              <a:rPr lang="fr-FR" baseline="0" dirty="0" smtClean="0"/>
              <a:t> put the principal links on this slide, but you can also just type ‘appleseed renderer’ in Google and you should be good to go.</a:t>
            </a:r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247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Alright,</a:t>
            </a:r>
            <a:r>
              <a:rPr lang="fr-FR" baseline="0" dirty="0" smtClean="0"/>
              <a:t> let’s move to the second part of this talk: Making the short film Fetch.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367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We initiated</a:t>
            </a:r>
            <a:r>
              <a:rPr lang="fr-FR" baseline="0" dirty="0" smtClean="0"/>
              <a:t> what we called ‘Project Mescaline’ (I don’t exactly remember why) in June of 2012.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The main goal of this project was to test and validate appleseed on a small production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We also wanted to have some cool material to showcase and promote appleseed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It was also a good occasion to sharpen our skills, and have fun with friends (which we totally did)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We had two main constraints though: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The final render had to be 100% done with appleseed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And we only had a tiny budget.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267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As I showed earlier, we were a very small team:</a:t>
            </a:r>
          </a:p>
          <a:p>
            <a:pPr marL="628650" lvl="1" indent="-171450">
              <a:buFontTx/>
              <a:buChar char="-"/>
            </a:pPr>
            <a:r>
              <a:rPr lang="fr-FR" dirty="0" smtClean="0"/>
              <a:t>One person</a:t>
            </a:r>
            <a:r>
              <a:rPr lang="fr-FR" baseline="0" dirty="0" smtClean="0"/>
              <a:t> (François Gilliot) was responsible for the direction, and for all the graphics arts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One person (me) was responsible for pipeline setup and the final render</a:t>
            </a:r>
          </a:p>
          <a:p>
            <a:pPr marL="628650" lvl="1" indent="-171450">
              <a:buFontTx/>
              <a:buChar char="-"/>
            </a:pPr>
            <a:r>
              <a:rPr lang="fr-FR" dirty="0" smtClean="0"/>
              <a:t>And</a:t>
            </a:r>
            <a:r>
              <a:rPr lang="fr-FR" baseline="0" dirty="0" smtClean="0"/>
              <a:t> one person (Ulric Santore) was responsible for sound effects and soundtrack</a:t>
            </a:r>
          </a:p>
          <a:p>
            <a:pPr marL="1085850" lvl="2" indent="-171450">
              <a:buFontTx/>
              <a:buChar char="-"/>
            </a:pPr>
            <a:r>
              <a:rPr lang="fr-FR" baseline="0" dirty="0" smtClean="0"/>
              <a:t>He was only involved at the end of the project, and he did a terrific job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We also got the occasional help from friends, in particular Jonathan Topf for the Maya-to-appleseed exporter</a:t>
            </a:r>
          </a:p>
          <a:p>
            <a:pPr marL="171450" lvl="0" indent="-171450">
              <a:buFontTx/>
              <a:buChar char="-"/>
            </a:pPr>
            <a:r>
              <a:rPr lang="fr-FR" baseline="0" dirty="0" smtClean="0"/>
              <a:t>Like appleseed, this was a strictly free-time / rainy days project.</a:t>
            </a:r>
          </a:p>
          <a:p>
            <a:pPr marL="171450" lvl="0" indent="-171450">
              <a:buFontTx/>
              <a:buChar char="-"/>
            </a:pPr>
            <a:r>
              <a:rPr lang="fr-FR" baseline="0" dirty="0" smtClean="0"/>
              <a:t>We kind of blew the schedule... </a:t>
            </a:r>
            <a:r>
              <a:rPr lang="fr-FR" baseline="0" smtClean="0"/>
              <a:t>But it’s OK </a:t>
            </a:r>
            <a:r>
              <a:rPr lang="fr-FR" baseline="0" smtClean="0">
                <a:sym typeface="Wingdings" panose="05000000000000000000" pitchFamily="2" charset="2"/>
              </a:rPr>
              <a:t></a:t>
            </a:r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082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So the film is appropriately called ‘Fetch, a very short film’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It’s a 2-minute</a:t>
            </a:r>
            <a:r>
              <a:rPr lang="fr-FR" baseline="0" dirty="0" smtClean="0"/>
              <a:t> hand-animated short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Targeted at kids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We went for a miniature look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Definitely inspired by the animated film Coraline, produced by Laika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And of course, as this was the goal, every single pixel was rendered by appleseed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87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41325" y="184150"/>
            <a:ext cx="8261350" cy="4646613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(Video)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32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appleseed is an open source rendering engine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Specifically designed for visual effects </a:t>
            </a:r>
            <a:r>
              <a:rPr lang="en-US" baseline="0" dirty="0" smtClean="0"/>
              <a:t>and animation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That means: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Supporting large scenes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Lots of geometry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Lots of textures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Motion blur everywhere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Avoiding flicker at all costs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Nothing worse than debugging flickering in a heavy shot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Being reliable and flexible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Mainly targeted at individuals and small studios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599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So I’ll</a:t>
            </a:r>
            <a:r>
              <a:rPr lang="fr-FR" baseline="0" dirty="0" smtClean="0"/>
              <a:t> be talking about three technical aspects of the making of Fetch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Our render pipeline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How we did the render setup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And our custom render farm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679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559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All modeling, animation and lookdev</a:t>
            </a:r>
            <a:r>
              <a:rPr lang="fr-FR" baseline="0" dirty="0" smtClean="0"/>
              <a:t> was done in 3ds Max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There wasn’t much discussion about it, it was just the tool of choice of the artist</a:t>
            </a:r>
            <a:r>
              <a:rPr lang="en-US" baseline="0" dirty="0" smtClean="0"/>
              <a:t>.</a:t>
            </a:r>
          </a:p>
          <a:p>
            <a:pPr marL="171450" lvl="0" indent="-171450">
              <a:buFontTx/>
              <a:buChar char="-"/>
            </a:pPr>
            <a:r>
              <a:rPr lang="fr-FR" baseline="0" dirty="0" smtClean="0"/>
              <a:t>Lookdev was mostly done with V-Ray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Again because it’s the tool of choice of the artist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Also because the integration of V-Ray in 3ds Max is solid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918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The first problem was</a:t>
            </a:r>
            <a:r>
              <a:rPr lang="fr-FR" baseline="0" dirty="0" smtClean="0"/>
              <a:t> of course that, while we had an exporter for Maya (called mayaseed), we didn’t have one for 3ds Max.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We thought we wouldn’t have time to write a full-featured</a:t>
            </a:r>
            <a:r>
              <a:rPr lang="fr-FR" baseline="0" dirty="0" smtClean="0"/>
              <a:t> exporter for 3ds Max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On a side note, it turned out we would have had time, and maybe that would have been a wise decision...</a:t>
            </a:r>
          </a:p>
          <a:p>
            <a:pPr marL="171450" lvl="0" indent="-171450">
              <a:buFontTx/>
              <a:buChar char="-"/>
            </a:pPr>
            <a:r>
              <a:rPr lang="fr-FR" baseline="0" dirty="0" smtClean="0"/>
              <a:t>Our ‘brilliant’ solution was to rely on Maya for the export, and on the FBX file format for scene data transport...</a:t>
            </a:r>
          </a:p>
          <a:p>
            <a:pPr marL="171450" lvl="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573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Of course, we had to automate a bunch of intermediary tweaks</a:t>
            </a:r>
            <a:r>
              <a:rPr lang="fr-FR" baseline="0" dirty="0" smtClean="0"/>
              <a:t> to get it all to work:</a:t>
            </a:r>
            <a:endParaRPr lang="fr-FR" dirty="0" smtClean="0"/>
          </a:p>
          <a:p>
            <a:pPr marL="628650" lvl="1" indent="-171450">
              <a:buFontTx/>
              <a:buChar char="-"/>
            </a:pPr>
            <a:r>
              <a:rPr lang="fr-FR" dirty="0" smtClean="0"/>
              <a:t>In 3ds Max, before</a:t>
            </a:r>
            <a:r>
              <a:rPr lang="fr-FR" baseline="0" dirty="0" smtClean="0"/>
              <a:t> the FBX export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In Maya, right after the FBX import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And right after the export to appleseed scene files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727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One of the reason was</a:t>
            </a:r>
            <a:r>
              <a:rPr lang="fr-FR" baseline="0" dirty="0" smtClean="0"/>
              <a:t> that t</a:t>
            </a:r>
            <a:r>
              <a:rPr lang="fr-FR" dirty="0" smtClean="0"/>
              <a:t>he</a:t>
            </a:r>
            <a:r>
              <a:rPr lang="fr-FR" baseline="0" dirty="0" smtClean="0"/>
              <a:t> FBX file format is totally not suited for transporting film scenes across DCC apps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It cannot adequately represent</a:t>
            </a:r>
          </a:p>
          <a:p>
            <a:pPr marL="1085850" lvl="2" indent="-171450">
              <a:buFontTx/>
              <a:buChar char="-"/>
            </a:pPr>
            <a:r>
              <a:rPr lang="fr-FR" baseline="0" dirty="0" smtClean="0"/>
              <a:t>Area lights</a:t>
            </a:r>
          </a:p>
          <a:p>
            <a:pPr marL="1085850" lvl="2" indent="-171450">
              <a:buFontTx/>
              <a:buChar char="-"/>
            </a:pPr>
            <a:r>
              <a:rPr lang="fr-FR" baseline="0" dirty="0" smtClean="0"/>
              <a:t>Gobos (projection textures on spot lights)</a:t>
            </a:r>
          </a:p>
          <a:p>
            <a:pPr marL="1085850" lvl="2" indent="-171450">
              <a:buFontTx/>
              <a:buChar char="-"/>
            </a:pPr>
            <a:r>
              <a:rPr lang="fr-FR" baseline="0" dirty="0" smtClean="0"/>
              <a:t>Depth of field parameters...</a:t>
            </a:r>
          </a:p>
          <a:p>
            <a:pPr marL="171450" lvl="0" indent="-171450">
              <a:buFontTx/>
              <a:buChar char="-"/>
            </a:pPr>
            <a:r>
              <a:rPr lang="fr-FR" dirty="0" smtClean="0"/>
              <a:t>So the</a:t>
            </a:r>
            <a:r>
              <a:rPr lang="fr-FR" baseline="0" dirty="0" smtClean="0"/>
              <a:t> first set of scripts were ran in 3ds Max, before FBX export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They would store as custom attributes everything that cannot be represented by FBX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And generally speaking, they would prepare the set before export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You can see here on the right the UI we built for these scripts</a:t>
            </a:r>
          </a:p>
          <a:p>
            <a:pPr marL="171450" lvl="0" indent="-171450">
              <a:buFontTx/>
              <a:buChar char="-"/>
            </a:pPr>
            <a:r>
              <a:rPr lang="fr-FR" baseline="0" dirty="0" smtClean="0"/>
              <a:t>The second set of scripts were ran in Maya, after FBX import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Retrieve the info from custom attributes and apply them to the scene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Adjust materials somewhat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795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As I explained earlier, the lookdev was done with</a:t>
            </a:r>
            <a:r>
              <a:rPr lang="fr-FR" baseline="0" dirty="0" smtClean="0"/>
              <a:t> V-Ray 3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That meant we had to translate V-Ray materials to appleseed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That was mostly done automatically with our pre-FBX and post-FBX scripts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But some more tweaking was necessary after the export to appleseed</a:t>
            </a:r>
          </a:p>
          <a:p>
            <a:pPr marL="1085850" lvl="2" indent="-171450">
              <a:buFontTx/>
              <a:buChar char="-"/>
            </a:pPr>
            <a:r>
              <a:rPr lang="fr-FR" baseline="0" dirty="0" smtClean="0"/>
              <a:t>A Python script that would directly alter the appleseed scene files (looking for objects and materials by name)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682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Intermezzo:</a:t>
            </a:r>
            <a:r>
              <a:rPr lang="en-US" baseline="0" dirty="0" smtClean="0"/>
              <a:t> this is the color script of Fetch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306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baseline="0" dirty="0" smtClean="0"/>
              <a:t>Let’s talk now about our render setup...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519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fr-FR" dirty="0" smtClean="0"/>
              <a:t>Usually, stop</a:t>
            </a:r>
            <a:r>
              <a:rPr lang="fr-FR" baseline="0" dirty="0" smtClean="0"/>
              <a:t> motion look means no motion blur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But we wanted to demonstrate appleseed’s motion blur capabilities so we decided to use it nevertheless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72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Started</a:t>
            </a:r>
            <a:r>
              <a:rPr lang="en-US" baseline="0" dirty="0" smtClean="0"/>
              <a:t> in </a:t>
            </a:r>
            <a:r>
              <a:rPr lang="en-US" dirty="0" smtClean="0"/>
              <a:t>2009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As a reference: Cycles, the other animation- and VFX-oriented open source renderer, was started in 2011 (as far as I know)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We all work (</a:t>
            </a:r>
            <a:r>
              <a:rPr lang="en-US" baseline="0" dirty="0" smtClean="0"/>
              <a:t>or worked at some point) </a:t>
            </a:r>
            <a:r>
              <a:rPr lang="en-US" dirty="0" smtClean="0"/>
              <a:t>in the industry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We’re doing this in our free time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That’s the kind of things we like to do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Great</a:t>
            </a:r>
            <a:r>
              <a:rPr lang="en-US" baseline="0" dirty="0" smtClean="0"/>
              <a:t> excuse for many side projects </a:t>
            </a:r>
            <a:r>
              <a:rPr lang="en-US" dirty="0" smtClean="0"/>
              <a:t>such as animation</a:t>
            </a:r>
            <a:r>
              <a:rPr lang="en-US" baseline="0" dirty="0" smtClean="0"/>
              <a:t> shorts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Allows</a:t>
            </a:r>
            <a:r>
              <a:rPr lang="en-US" baseline="0" dirty="0" smtClean="0"/>
              <a:t> us to travel quite a bit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And to meet many many </a:t>
            </a:r>
            <a:r>
              <a:rPr lang="en-US" dirty="0" smtClean="0"/>
              <a:t>interesting people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dirty="0" smtClean="0"/>
              <a:t>So it’s</a:t>
            </a:r>
            <a:r>
              <a:rPr lang="fr-FR" baseline="0" dirty="0" smtClean="0"/>
              <a:t> a pretty cool hobby really</a:t>
            </a:r>
            <a:endParaRPr lang="en-US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718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721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So this is how we setup</a:t>
            </a:r>
            <a:r>
              <a:rPr lang="fr-FR" baseline="0" dirty="0" smtClean="0"/>
              <a:t> our rendering: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Of course we went for physically-based materials and lighting</a:t>
            </a:r>
          </a:p>
          <a:p>
            <a:pPr marL="1085850" lvl="2" indent="-171450">
              <a:buFontTx/>
              <a:buChar char="-"/>
            </a:pPr>
            <a:r>
              <a:rPr lang="fr-FR" baseline="0" dirty="0" smtClean="0"/>
              <a:t>Since that’s what would allow us to achieve a miniature look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We limited path tracing to two bounces</a:t>
            </a:r>
          </a:p>
          <a:p>
            <a:pPr marL="1085850" lvl="2" indent="-171450">
              <a:buFontTx/>
              <a:buChar char="-"/>
            </a:pPr>
            <a:r>
              <a:rPr lang="fr-FR" baseline="0" dirty="0" smtClean="0"/>
              <a:t>Not sure more bounces would have been much slower since most surfaces are rather dark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We used anywhere from 64 to 400 samples/pixel depending on DOF and MB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7000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We</a:t>
            </a:r>
            <a:r>
              <a:rPr lang="fr-FR" baseline="0" dirty="0" smtClean="0"/>
              <a:t> chose to render at full HD resolution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And we chose 24 frames/second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In hindsight, we could have chosen a lower frame rate, which would have made sense in the stop motion context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109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790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Intermezzo: just a drawing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725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err="1" smtClean="0"/>
              <a:t>Alright</a:t>
            </a:r>
            <a:r>
              <a:rPr lang="fr-FR" dirty="0" smtClean="0"/>
              <a:t>, so let’s talk now about how we actually managed to render that short</a:t>
            </a:r>
            <a:r>
              <a:rPr lang="fr-FR" baseline="0" dirty="0" smtClean="0"/>
              <a:t> film</a:t>
            </a:r>
            <a:r>
              <a:rPr lang="fr-FR" baseline="0" dirty="0" smtClean="0"/>
              <a:t>...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981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Obviously we had way</a:t>
            </a:r>
            <a:r>
              <a:rPr lang="fr-FR" baseline="0" dirty="0" smtClean="0"/>
              <a:t> too many frames to render for a single machine, or even a couple of machines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And since we had no money to spare, we couldn’t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Buy additional machines to build our own render farm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Rent a render farm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Build a farm using AWS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067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At this point we decided to involve our friends.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But that brought</a:t>
            </a:r>
            <a:r>
              <a:rPr lang="fr-FR" baseline="0" dirty="0" smtClean="0"/>
              <a:t> its own set of challenges.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507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The solution to this nightmare came in</a:t>
            </a:r>
            <a:r>
              <a:rPr lang="fr-FR" baseline="0" dirty="0" smtClean="0"/>
              <a:t> the form of a custom render farm system built around Dropbox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The inspiration for this came from a tiny script that one of our team member, Jonathan Topf, who wrote to render the animations from the Light &amp; Dark documentaries I talked about earlier.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0662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The core</a:t>
            </a:r>
            <a:r>
              <a:rPr lang="fr-FR" baseline="0" dirty="0" smtClean="0"/>
              <a:t> idea is to use the Dropbox shared directory mechanism: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To deploy appleseed binaries to render node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Reliably send scene data to render nodes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Reliably send rendered frames back to some kind of ‘master’ node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10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So,</a:t>
            </a:r>
            <a:r>
              <a:rPr lang="fr-FR" baseline="0" dirty="0" smtClean="0"/>
              <a:t> at this time, </a:t>
            </a:r>
            <a:r>
              <a:rPr lang="fr-FR" dirty="0" smtClean="0"/>
              <a:t>appleseed is a pure CPU renderer.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GPU rendering is certainly</a:t>
            </a:r>
            <a:r>
              <a:rPr lang="en-US" baseline="0" dirty="0" smtClean="0"/>
              <a:t> a thing, and </a:t>
            </a:r>
            <a:r>
              <a:rPr lang="en-US" i="1" baseline="0" dirty="0" smtClean="0"/>
              <a:t>might</a:t>
            </a:r>
            <a:r>
              <a:rPr lang="en-US" i="0" baseline="0" dirty="0" smtClean="0"/>
              <a:t> be faster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But there are many things that we want to do that cannot run on the GPU (today)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en-US" i="0" baseline="0" dirty="0" smtClean="0"/>
              <a:t>Still many graphics</a:t>
            </a:r>
            <a:r>
              <a:rPr lang="en-US" baseline="0" dirty="0" smtClean="0"/>
              <a:t> drivers / CUDA / OpenCL issues and other incompatibility problems</a:t>
            </a:r>
          </a:p>
          <a:p>
            <a:pPr marL="171450" lvl="0" indent="-171450">
              <a:buFontTx/>
              <a:buChar char="-"/>
            </a:pPr>
            <a:r>
              <a:rPr lang="fr-FR" baseline="0" dirty="0" smtClean="0"/>
              <a:t>appleseed is mainly a unidirectional path tracer (like Solid Angle’s Arnold)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But it has other experimental engines such as light tracing or SPPM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We plan to implement and evaluate BDPT and VCM (we already have all the building blocks)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Physically-based lighting, shading, and cameras</a:t>
            </a:r>
          </a:p>
          <a:p>
            <a:pPr marL="171450" lvl="0" indent="-171450">
              <a:buFontTx/>
              <a:buChar char="-"/>
            </a:pPr>
            <a:r>
              <a:rPr lang="fr-FR" baseline="0" dirty="0" smtClean="0"/>
              <a:t>Highly programmable (we’ll come back to this)</a:t>
            </a:r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4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So this</a:t>
            </a:r>
            <a:r>
              <a:rPr lang="fr-FR" baseline="0" dirty="0" smtClean="0"/>
              <a:t> is the overall architecture of our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571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The central piece is</a:t>
            </a:r>
            <a:r>
              <a:rPr lang="fr-FR" baseline="0" dirty="0" smtClean="0"/>
              <a:t> a shared directory we call DATA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Free Dropbox Basic accounts are limited to 2 GB, so that’s the upper limit for the content of this directory.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In this directory we’ll store three things:</a:t>
            </a:r>
          </a:p>
          <a:p>
            <a:pPr marL="1085850" lvl="2" indent="-171450">
              <a:buFontTx/>
              <a:buChar char="-"/>
            </a:pPr>
            <a:r>
              <a:rPr lang="fr-FR" baseline="0" dirty="0" smtClean="0"/>
              <a:t>appleseed binaries for Windows, Linux and OS X</a:t>
            </a:r>
          </a:p>
          <a:p>
            <a:pPr marL="1085850" lvl="2" indent="-171450">
              <a:buFontTx/>
              <a:buChar char="-"/>
            </a:pPr>
            <a:r>
              <a:rPr lang="fr-FR" baseline="0" dirty="0" smtClean="0"/>
              <a:t>Shot data (scene files, textures, geometry, etc.)</a:t>
            </a:r>
          </a:p>
          <a:p>
            <a:pPr marL="1085850" lvl="2" indent="-171450">
              <a:buFontTx/>
              <a:buChar char="-"/>
            </a:pPr>
            <a:r>
              <a:rPr lang="fr-FR" baseline="0" dirty="0" smtClean="0"/>
              <a:t>A few rendered frames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This directory *is* the central delivery and command &amp; control mechanism.</a:t>
            </a:r>
            <a:endParaRPr lang="fr-FR" dirty="0" smtClean="0"/>
          </a:p>
          <a:p>
            <a:pPr marL="171450" indent="-171450">
              <a:buFontTx/>
              <a:buChar char="-"/>
            </a:pPr>
            <a:r>
              <a:rPr lang="fr-FR" dirty="0" smtClean="0"/>
              <a:t>It’s important to note</a:t>
            </a:r>
            <a:r>
              <a:rPr lang="fr-FR" baseline="0" dirty="0" smtClean="0"/>
              <a:t> that, regarding shot data, we may have:</a:t>
            </a:r>
          </a:p>
          <a:p>
            <a:pPr marL="628650" lvl="1" indent="-171450">
              <a:buFontTx/>
              <a:buChar char="-"/>
            </a:pPr>
            <a:r>
              <a:rPr lang="fr-FR" dirty="0" smtClean="0"/>
              <a:t>multiple</a:t>
            </a:r>
            <a:r>
              <a:rPr lang="fr-FR" baseline="0" dirty="0" smtClean="0"/>
              <a:t> different shots at the same time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partial shots (only parts of the frames)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5742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We also have a second directory we call FRAMES</a:t>
            </a:r>
          </a:p>
          <a:p>
            <a:pPr marL="628650" lvl="1" indent="-171450">
              <a:buFontTx/>
              <a:buChar char="-"/>
            </a:pPr>
            <a:r>
              <a:rPr lang="fr-FR" dirty="0" smtClean="0"/>
              <a:t>For this one we assume</a:t>
            </a:r>
            <a:r>
              <a:rPr lang="fr-FR" baseline="0" dirty="0" smtClean="0"/>
              <a:t> Dropbox Pro accounts, so limited to 1 TB of data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This directory hosts all the frames renderer so far</a:t>
            </a:r>
          </a:p>
          <a:p>
            <a:pPr marL="1085850" lvl="2" indent="-171450">
              <a:buFontTx/>
              <a:buChar char="-"/>
            </a:pPr>
            <a:r>
              <a:rPr lang="fr-FR" baseline="0" dirty="0" smtClean="0"/>
              <a:t>We ended up with about 140 GB worth of OpenEXR files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This directory is only shared with team members, not with the render farmers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8373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Then we have the Render Nodes themselves</a:t>
            </a:r>
          </a:p>
          <a:p>
            <a:pPr marL="628650" lvl="1" indent="-171450">
              <a:buFontTx/>
              <a:buChar char="-"/>
            </a:pPr>
            <a:r>
              <a:rPr lang="fr-FR" dirty="0" smtClean="0"/>
              <a:t>These</a:t>
            </a:r>
            <a:r>
              <a:rPr lang="fr-FR" baseline="0" dirty="0" smtClean="0"/>
              <a:t> are just random 64-bit machines running a variety of operating systems</a:t>
            </a:r>
          </a:p>
          <a:p>
            <a:pPr marL="1085850" lvl="2" indent="-171450">
              <a:buFontTx/>
              <a:buChar char="-"/>
            </a:pPr>
            <a:r>
              <a:rPr lang="fr-FR" baseline="0" dirty="0" smtClean="0"/>
              <a:t>Windows Vista, Windows 7, Windows 8</a:t>
            </a:r>
          </a:p>
          <a:p>
            <a:pPr marL="1085850" lvl="2" indent="-171450">
              <a:buFontTx/>
              <a:buChar char="-"/>
            </a:pPr>
            <a:r>
              <a:rPr lang="fr-FR" baseline="0" dirty="0" smtClean="0"/>
              <a:t>Linux</a:t>
            </a:r>
          </a:p>
          <a:p>
            <a:pPr marL="1085850" lvl="2" indent="-171450">
              <a:buFontTx/>
              <a:buChar char="-"/>
            </a:pPr>
            <a:r>
              <a:rPr lang="fr-FR" baseline="0" dirty="0" smtClean="0"/>
              <a:t>OS X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We had mostly quad core machines, but not only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These machines were typically available on nights and week-ends only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Render nodes run a Python script we call the render node script</a:t>
            </a:r>
          </a:p>
          <a:p>
            <a:pPr marL="1085850" lvl="2" indent="-171450">
              <a:buFontTx/>
              <a:buChar char="-"/>
            </a:pPr>
            <a:r>
              <a:rPr lang="fr-FR" baseline="0" dirty="0" smtClean="0"/>
              <a:t>Acquires render jobs and executes them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Machine owners were free to kill the render node script at any time to reclaim their machine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8436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baseline="0" dirty="0" smtClean="0"/>
              <a:t>The render node script runs a main loop: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It first ‘acquire’ a </a:t>
            </a:r>
            <a:r>
              <a:rPr lang="fr-FR" b="1" baseline="0" dirty="0" smtClean="0"/>
              <a:t>random</a:t>
            </a:r>
            <a:r>
              <a:rPr lang="fr-FR" baseline="0" dirty="0" smtClean="0"/>
              <a:t> available scene file by appending a per-machine suffix (a short id) to the file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It then render the scene locally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Once done, it moves the rendered frame (up to a dozen OpenEXR files) to a ‘frames’ subdirectory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And finally it moves the scene file to an ‘archive’ subdirectory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5482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baseline="0" dirty="0" smtClean="0"/>
              <a:t>Finally we have the Render Manager, which was just my laptop (my main machine at the time)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Definitely a low-spec machine, certainly too weak for any serious compute task</a:t>
            </a:r>
          </a:p>
          <a:p>
            <a:pPr marL="628650" lvl="1" indent="-171450">
              <a:buFontTx/>
              <a:buChar char="-"/>
            </a:pPr>
            <a:r>
              <a:rPr lang="fr-FR" dirty="0" smtClean="0"/>
              <a:t>But</a:t>
            </a:r>
            <a:r>
              <a:rPr lang="fr-FR" baseline="0" dirty="0" smtClean="0"/>
              <a:t> enough to</a:t>
            </a:r>
            <a:r>
              <a:rPr lang="fr-FR" dirty="0" smtClean="0"/>
              <a:t> manage</a:t>
            </a:r>
            <a:r>
              <a:rPr lang="fr-FR" baseline="0" dirty="0" smtClean="0"/>
              <a:t> rendering (and to develop appleseed)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So the tasks of the Render Manager are:</a:t>
            </a:r>
          </a:p>
          <a:p>
            <a:pPr marL="1085850" lvl="2" indent="-171450">
              <a:buFontTx/>
              <a:buChar char="-"/>
            </a:pPr>
            <a:r>
              <a:rPr lang="fr-FR" baseline="0" dirty="0" smtClean="0"/>
              <a:t>Upload shot data as required</a:t>
            </a:r>
          </a:p>
          <a:p>
            <a:pPr marL="1085850" lvl="2" indent="-171450">
              <a:buFontTx/>
              <a:buChar char="-"/>
            </a:pPr>
            <a:r>
              <a:rPr lang="fr-FR" baseline="0" dirty="0" smtClean="0"/>
              <a:t>Remove unused shot data to honor the 2 GB size limitation at all times</a:t>
            </a:r>
          </a:p>
          <a:p>
            <a:pPr marL="1085850" lvl="2" indent="-171450">
              <a:buFontTx/>
              <a:buChar char="-"/>
            </a:pPr>
            <a:r>
              <a:rPr lang="fr-FR" baseline="0" dirty="0" smtClean="0"/>
              <a:t>Move rendered frames from DATA to FRAMES</a:t>
            </a:r>
          </a:p>
          <a:p>
            <a:pPr marL="1085850" lvl="2" indent="-171450">
              <a:buFontTx/>
              <a:buChar char="-"/>
            </a:pPr>
            <a:r>
              <a:rPr lang="fr-FR" baseline="0" dirty="0" smtClean="0"/>
              <a:t>Monitor and print the render farm health, activity and progress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My machine was running nearly 24/7 at the time</a:t>
            </a:r>
          </a:p>
          <a:p>
            <a:pPr marL="1085850" lvl="2" indent="-171450">
              <a:buFontTx/>
              <a:buChar char="-"/>
            </a:pPr>
            <a:r>
              <a:rPr lang="fr-FR" baseline="0" dirty="0" smtClean="0"/>
              <a:t>I actually surprised it didn’t kill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8386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Here is a random screenshot I</a:t>
            </a:r>
            <a:r>
              <a:rPr lang="fr-FR" baseline="0" dirty="0" smtClean="0"/>
              <a:t> found while making this presentation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Nevermind the red rectangle highlighting the machine pings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I was probably just excited to show this new feature to someone at the time this screenshot was made</a:t>
            </a:r>
          </a:p>
          <a:p>
            <a:pPr marL="171450" lvl="0" indent="-171450">
              <a:buFontTx/>
              <a:buChar char="-"/>
            </a:pPr>
            <a:r>
              <a:rPr lang="fr-FR" baseline="0" dirty="0" smtClean="0"/>
              <a:t>So in this picture you can see: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A summary of what the DATA directory contains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Frame files being rendered by machines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Machines are identified by a short id, typically the initials of its owner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Pings, to check when we last got news from a machine</a:t>
            </a:r>
          </a:p>
          <a:p>
            <a:pPr marL="1085850" lvl="2" indent="-171450">
              <a:buFontTx/>
              <a:buChar char="-"/>
            </a:pPr>
            <a:r>
              <a:rPr lang="fr-FR" baseline="0" dirty="0" smtClean="0"/>
              <a:t>If you’re curious, pings were derived from the ‘Last Modified’ date on the scene files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And then what actions the render manager is taking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6773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baseline="0" dirty="0" smtClean="0"/>
              <a:t>The key to making the render managed robust was to make it state-free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The ‘rendering state’ was entirely determined by the files in DATA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That meant that I could start or stop the render manager without impacting rendering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For instance to fix a bug in the script</a:t>
            </a:r>
          </a:p>
          <a:p>
            <a:pPr marL="171450" lvl="0" indent="-171450">
              <a:buFontTx/>
              <a:buChar char="-"/>
            </a:pPr>
            <a:r>
              <a:rPr lang="en-US" dirty="0" smtClean="0"/>
              <a:t>If the render manager crashes or stops: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Render nodes simply run out of work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Or the</a:t>
            </a:r>
            <a:r>
              <a:rPr lang="en-US" baseline="0" dirty="0" smtClean="0"/>
              <a:t> </a:t>
            </a:r>
            <a:r>
              <a:rPr lang="en-US" dirty="0" smtClean="0"/>
              <a:t>DATA shared directory fills up and </a:t>
            </a:r>
            <a:r>
              <a:rPr lang="en-US" dirty="0" smtClean="0">
                <a:sym typeface="Wingdings" panose="05000000000000000000" pitchFamily="2" charset="2"/>
              </a:rPr>
              <a:t>nodes no longer gets Dropbox updates</a:t>
            </a:r>
          </a:p>
          <a:p>
            <a:pPr marL="171450" lvl="0" indent="-171450">
              <a:buFontTx/>
              <a:buChar char="-"/>
            </a:pPr>
            <a:endParaRPr lang="fr-F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8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baseline="0" dirty="0" smtClean="0"/>
              <a:t>Geometry files or textures could be missing to render a given frame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So the render node scripts has to check if all dependencies are present before rendering</a:t>
            </a:r>
          </a:p>
          <a:p>
            <a:pPr marL="1085850" lvl="2" indent="-171450">
              <a:buFontTx/>
              <a:buChar char="-"/>
            </a:pPr>
            <a:r>
              <a:rPr lang="fr-FR" baseline="0" dirty="0" smtClean="0"/>
              <a:t>Parse scene file (XML) and extract file names</a:t>
            </a:r>
            <a:endParaRPr lang="en-US" baseline="0" dirty="0" smtClean="0"/>
          </a:p>
          <a:p>
            <a:pPr marL="171450" lvl="0" indent="-171450">
              <a:buFontTx/>
              <a:buChar char="-"/>
            </a:pPr>
            <a:r>
              <a:rPr lang="fr-FR" baseline="0" dirty="0" smtClean="0"/>
              <a:t>On Windows, if appleseed crashes, by default a message box opens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That stalls the render node until someone gets in front of the computer to manually close the message box</a:t>
            </a:r>
          </a:p>
          <a:p>
            <a:pPr marL="628650" lvl="1" indent="-171450">
              <a:buFontTx/>
              <a:buChar char="-"/>
            </a:pPr>
            <a:r>
              <a:rPr lang="fr-FR" dirty="0" smtClean="0"/>
              <a:t>So the render node script disables Windows Error Reporting on startup (and restores</a:t>
            </a:r>
            <a:r>
              <a:rPr lang="fr-FR" baseline="0" dirty="0" smtClean="0"/>
              <a:t> it on exit)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3853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45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I’m certainly not going to go over all</a:t>
            </a:r>
            <a:r>
              <a:rPr lang="en-US" baseline="0" dirty="0" smtClean="0"/>
              <a:t> the features available in appleseed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As you can see there are many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 lot of them are typical features anyone would expect from a production renderer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The full list of features is available on our website (URL at the end)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240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Intermezzo: a close-up of the</a:t>
            </a:r>
            <a:r>
              <a:rPr lang="en-US" baseline="0" dirty="0" smtClean="0"/>
              <a:t> wolf with his curious feather-like fur...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4842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err="1" smtClean="0"/>
              <a:t>Let’s</a:t>
            </a:r>
            <a:r>
              <a:rPr lang="fr-FR" dirty="0" smtClean="0"/>
              <a:t> </a:t>
            </a:r>
            <a:r>
              <a:rPr lang="fr-FR" dirty="0" smtClean="0"/>
              <a:t>conclude this section, and the </a:t>
            </a:r>
            <a:r>
              <a:rPr lang="fr-FR" dirty="0" smtClean="0"/>
              <a:t>talk.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7041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baseline="0" dirty="0" smtClean="0"/>
              <a:t>It’s hard to say how long rendering eventually took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Since it was mixed up with lots of activities such as preparing shots, exporting them, etc.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 couple weeks seems like a reasonable estimate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9740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Making Fetch</a:t>
            </a:r>
            <a:r>
              <a:rPr lang="fr-FR" baseline="0" dirty="0" smtClean="0"/>
              <a:t> led to a few interesting developments: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Very efficient handling of large number of alpha cutouts</a:t>
            </a:r>
          </a:p>
          <a:p>
            <a:pPr marL="628650" lvl="1" indent="-171450">
              <a:buFontTx/>
              <a:buChar char="-"/>
            </a:pPr>
            <a:r>
              <a:rPr lang="fr-FR" dirty="0" smtClean="0"/>
              <a:t>The Dropbox-based render farm system we just talked about</a:t>
            </a:r>
          </a:p>
          <a:p>
            <a:pPr marL="628650" lvl="1" indent="-171450">
              <a:buFontTx/>
              <a:buChar char="-"/>
            </a:pPr>
            <a:r>
              <a:rPr lang="fr-FR" dirty="0" smtClean="0"/>
              <a:t>And vast</a:t>
            </a:r>
            <a:r>
              <a:rPr lang="fr-FR" baseline="0" dirty="0" smtClean="0"/>
              <a:t> improvements to mayaseed, our Maya-to-appleseed translator</a:t>
            </a:r>
          </a:p>
          <a:p>
            <a:pPr marL="171450" lvl="0" indent="-171450">
              <a:buFontTx/>
              <a:buChar char="-"/>
            </a:pPr>
            <a:r>
              <a:rPr lang="fr-FR" baseline="0" dirty="0" smtClean="0"/>
              <a:t>Everything that we did for Fetch founds it way into official releases</a:t>
            </a:r>
            <a:r>
              <a:rPr lang="en-US" baseline="0" dirty="0" smtClean="0"/>
              <a:t>.</a:t>
            </a:r>
            <a:endParaRPr lang="fr-F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1183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Retrospectively,</a:t>
            </a:r>
            <a:r>
              <a:rPr lang="fr-FR" baseline="0" dirty="0" smtClean="0"/>
              <a:t> appleseed was certainly one of the most (if not the most) reliable component of the pipeline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We did fix a few important bugs at the very beginning of the project, but after that it was very reliable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Flickering has never been a concern, and we didn’t get any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Similarly, when we did encounter render glitches in the middle of the shot, they were due to a bad scene setup, not due to appleseed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We didn’t suffer from unpredictable performance problems such as catastrophic slowdown...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6581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We were</a:t>
            </a:r>
            <a:r>
              <a:rPr lang="fr-FR" baseline="0" dirty="0" smtClean="0"/>
              <a:t> basically left with only two questions: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What render settings to use for acceptable noise levels &amp; render times?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How long will the render take for any given shot?</a:t>
            </a:r>
          </a:p>
          <a:p>
            <a:pPr marL="628650" lvl="1" indent="-171450">
              <a:buFontTx/>
              <a:buChar char="-"/>
            </a:pPr>
            <a:endParaRPr lang="fr-F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1659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7926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7385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We </a:t>
            </a:r>
            <a:r>
              <a:rPr lang="en-US" dirty="0" smtClean="0"/>
              <a:t>were actuall</a:t>
            </a:r>
            <a:r>
              <a:rPr lang="en-US" baseline="0" dirty="0" smtClean="0"/>
              <a:t>y invited to Toronto last month to present the film</a:t>
            </a:r>
            <a:r>
              <a:rPr lang="en-US" baseline="0" dirty="0" smtClean="0"/>
              <a:t>!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9063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29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baseline="0" dirty="0" smtClean="0"/>
              <a:t>So, instead, I’d rather show you appleseed in action.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Here is a model made by my good friend François Gilliot.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It’s a robot girl called Gally, from the manga ‘Battle Angel Anita’ (Gunnm in Japan, pronounced Ganmu)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Pardon the missing eyes and highly incomplete lookdev, the model is far from finished.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9722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We’ve </a:t>
            </a:r>
            <a:r>
              <a:rPr lang="en-US" dirty="0" smtClean="0"/>
              <a:t>got a few minutes, I’ll be happy</a:t>
            </a:r>
            <a:r>
              <a:rPr lang="en-US" baseline="0" dirty="0" smtClean="0"/>
              <a:t> to answer any question</a:t>
            </a:r>
            <a:r>
              <a:rPr lang="en-US" baseline="0" dirty="0" smtClean="0"/>
              <a:t>!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367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2918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Direct ray tracing of Catmull-Clark subdivision surfaces by </a:t>
            </a:r>
            <a:r>
              <a:rPr lang="en-US" b="0" i="0" kern="1200" dirty="0" smtClean="0">
                <a:solidFill>
                  <a:schemeClr val="tx1"/>
                </a:solidFill>
                <a:effectLst/>
              </a:rPr>
              <a:t>Takahito Tejima et.</a:t>
            </a:r>
            <a:r>
              <a:rPr lang="en-US" b="0" i="0" kern="1200" baseline="0" dirty="0" smtClean="0">
                <a:solidFill>
                  <a:schemeClr val="tx1"/>
                </a:solidFill>
                <a:effectLst/>
              </a:rPr>
              <a:t> al.</a:t>
            </a:r>
            <a:r>
              <a:rPr lang="fr-FR" dirty="0" smtClean="0"/>
              <a:t> (Pixar)</a:t>
            </a:r>
          </a:p>
          <a:p>
            <a:pPr marL="628650" lvl="1" indent="-171450">
              <a:buFontTx/>
              <a:buChar char="-"/>
            </a:pPr>
            <a:r>
              <a:rPr lang="fr-FR" dirty="0" smtClean="0"/>
              <a:t>Intersection</a:t>
            </a:r>
            <a:r>
              <a:rPr lang="fr-FR" baseline="0" dirty="0" smtClean="0"/>
              <a:t> of Bézier patches without pre-tessellation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Supports full set of RenderMan and OpenSubdiv features</a:t>
            </a:r>
          </a:p>
          <a:p>
            <a:pPr marL="1085850" lvl="2" indent="-171450">
              <a:buFontTx/>
              <a:buChar char="-"/>
            </a:pPr>
            <a:r>
              <a:rPr lang="fr-FR" baseline="0" dirty="0" smtClean="0"/>
              <a:t>Hierarchical edits, creases, semi-sharp creases, corners, etc.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267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5168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Here’s a screenshot of appleseed inside</a:t>
            </a:r>
            <a:r>
              <a:rPr lang="fr-FR" baseline="0" dirty="0" smtClean="0"/>
              <a:t> Gaffer.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03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So it’s a reasonably</a:t>
            </a:r>
            <a:r>
              <a:rPr lang="fr-FR" baseline="0" dirty="0" smtClean="0"/>
              <a:t> large model.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0D0255AA-3D03-46D5-88B9-3FE2AE4103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9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noFill/>
        </p:spPr>
        <p:txBody>
          <a:bodyPr anchor="b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853D7B-733F-4D8A-87CD-64D6E3D727BF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CA73D04-3EB2-48DD-BD1F-D8B8EEDD556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30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3D7B-733F-4D8A-87CD-64D6E3D727BF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3D04-3EB2-48DD-BD1F-D8B8EEDD556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38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3D7B-733F-4D8A-87CD-64D6E3D727BF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3D04-3EB2-48DD-BD1F-D8B8EEDD556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02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3D7B-733F-4D8A-87CD-64D6E3D727BF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3D04-3EB2-48DD-BD1F-D8B8EEDD5564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>
          <a:xfrm>
            <a:off x="838200" y="2887579"/>
            <a:ext cx="10515600" cy="1612231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3200"/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en-US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838200" y="634314"/>
            <a:ext cx="10515600" cy="634313"/>
          </a:xfrm>
          <a:gradFill flip="none" rotWithShape="1">
            <a:gsLst>
              <a:gs pos="0">
                <a:srgbClr val="E7E6E6">
                  <a:alpha val="8000"/>
                </a:srgbClr>
              </a:gs>
              <a:gs pos="100000">
                <a:schemeClr val="bg1"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600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3D7B-733F-4D8A-87CD-64D6E3D727BF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3D04-3EB2-48DD-BD1F-D8B8EEDD5564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>
          <a:xfrm>
            <a:off x="838200" y="2887579"/>
            <a:ext cx="10515600" cy="1612231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4400">
                <a:latin typeface="+mj-lt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en-US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838200" y="642552"/>
            <a:ext cx="10515600" cy="626076"/>
          </a:xfrm>
          <a:gradFill flip="none" rotWithShape="1">
            <a:gsLst>
              <a:gs pos="0">
                <a:srgbClr val="E7E6E6">
                  <a:alpha val="8000"/>
                </a:srgbClr>
              </a:gs>
              <a:gs pos="100000">
                <a:schemeClr val="bg1"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634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642552"/>
            <a:ext cx="10515600" cy="626076"/>
          </a:xfrm>
          <a:gradFill flip="none" rotWithShape="1">
            <a:gsLst>
              <a:gs pos="0">
                <a:srgbClr val="E7E6E6">
                  <a:alpha val="8000"/>
                </a:srgbClr>
              </a:gs>
              <a:gs pos="100000">
                <a:schemeClr val="bg1"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3D7B-733F-4D8A-87CD-64D6E3D727BF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3D04-3EB2-48DD-BD1F-D8B8EEDD556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94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noFill/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3D7B-733F-4D8A-87CD-64D6E3D727BF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3D04-3EB2-48DD-BD1F-D8B8EEDD556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59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3D7B-733F-4D8A-87CD-64D6E3D727BF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3D04-3EB2-48DD-BD1F-D8B8EEDD556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21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3D7B-733F-4D8A-87CD-64D6E3D727BF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3D04-3EB2-48DD-BD1F-D8B8EEDD556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79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3D7B-733F-4D8A-87CD-64D6E3D727BF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3D04-3EB2-48DD-BD1F-D8B8EEDD556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28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3D7B-733F-4D8A-87CD-64D6E3D727BF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3D04-3EB2-48DD-BD1F-D8B8EEDD556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4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3D7B-733F-4D8A-87CD-64D6E3D727BF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3D04-3EB2-48DD-BD1F-D8B8EEDD556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84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53D7B-733F-4D8A-87CD-64D6E3D727BF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3D04-3EB2-48DD-BD1F-D8B8EEDD556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39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634314"/>
            <a:ext cx="10515600" cy="634313"/>
          </a:xfrm>
          <a:prstGeom prst="rect">
            <a:avLst/>
          </a:prstGeom>
          <a:gradFill flip="none" rotWithShape="1">
            <a:gsLst>
              <a:gs pos="0">
                <a:srgbClr val="E7E6E6">
                  <a:alpha val="8000"/>
                </a:srgbClr>
              </a:gs>
              <a:gs pos="100000">
                <a:schemeClr val="bg1"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4853D7B-733F-4D8A-87CD-64D6E3D727BF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7CA73D04-3EB2-48DD-BD1F-D8B8EEDD556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4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975220"/>
            <a:ext cx="9144000" cy="1473691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3200" dirty="0" smtClean="0"/>
              <a:t>Open Source Physically Based Rendering with</a:t>
            </a:r>
            <a:br>
              <a:rPr lang="en-US" sz="3200" dirty="0" smtClean="0"/>
            </a:br>
            <a:r>
              <a:rPr lang="en-US" dirty="0" smtClean="0"/>
              <a:t>appleseed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70786" y="2841199"/>
            <a:ext cx="1450428" cy="145042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1524000" y="4771400"/>
            <a:ext cx="9144000" cy="8643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+mj-lt"/>
              </a:rPr>
              <a:t>François Beaune</a:t>
            </a:r>
          </a:p>
          <a:p>
            <a:r>
              <a:rPr lang="en-US" sz="2000" dirty="0" smtClean="0">
                <a:latin typeface="+mj-lt"/>
              </a:rPr>
              <a:t>Project Founder</a:t>
            </a:r>
            <a:endParaRPr lang="en-US" sz="2000" dirty="0">
              <a:latin typeface="+mj-lt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728" y="6331350"/>
            <a:ext cx="1683560" cy="41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2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82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2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appleseed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Modern</a:t>
            </a:r>
          </a:p>
          <a:p>
            <a:pPr lvl="1"/>
            <a:r>
              <a:rPr lang="en-US" dirty="0"/>
              <a:t>Interactive</a:t>
            </a:r>
          </a:p>
          <a:p>
            <a:pPr lvl="1"/>
            <a:r>
              <a:rPr lang="en-US" dirty="0" smtClean="0"/>
              <a:t>Single pass</a:t>
            </a:r>
          </a:p>
          <a:p>
            <a:pPr lvl="1"/>
            <a:r>
              <a:rPr lang="en-US" dirty="0" smtClean="0"/>
              <a:t>Tessellation-free</a:t>
            </a:r>
          </a:p>
          <a:p>
            <a:pPr lvl="1"/>
            <a:r>
              <a:rPr lang="en-US" dirty="0" smtClean="0"/>
              <a:t>Flicker-free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89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appleseed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Reliable</a:t>
            </a:r>
          </a:p>
          <a:p>
            <a:pPr lvl="1"/>
            <a:r>
              <a:rPr lang="en-US" dirty="0" smtClean="0"/>
              <a:t>Avoid (bad) surprises</a:t>
            </a:r>
          </a:p>
          <a:p>
            <a:pPr lvl="1"/>
            <a:r>
              <a:rPr lang="en-US" dirty="0" smtClean="0"/>
              <a:t>Avoid crashes</a:t>
            </a:r>
          </a:p>
          <a:p>
            <a:pPr lvl="1"/>
            <a:r>
              <a:rPr lang="en-US" dirty="0" smtClean="0"/>
              <a:t>Avoid regressions</a:t>
            </a:r>
            <a:endParaRPr lang="en-US" dirty="0"/>
          </a:p>
          <a:p>
            <a:pPr lvl="1"/>
            <a:r>
              <a:rPr lang="en-US" dirty="0" smtClean="0"/>
              <a:t>Value correctness</a:t>
            </a:r>
          </a:p>
          <a:p>
            <a:pPr lvl="1"/>
            <a:r>
              <a:rPr lang="en-US" dirty="0" smtClean="0"/>
              <a:t>Incremental change = incremental effect</a:t>
            </a:r>
          </a:p>
          <a:p>
            <a:pPr lvl="3"/>
            <a:endParaRPr lang="en-US" dirty="0" err="1" smtClean="0"/>
          </a:p>
        </p:txBody>
      </p:sp>
    </p:spTree>
    <p:extLst>
      <p:ext uri="{BB962C8B-B14F-4D97-AF65-F5344CB8AC3E}">
        <p14:creationId xmlns:p14="http://schemas.microsoft.com/office/powerpoint/2010/main" val="363554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appleseed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Flexible</a:t>
            </a:r>
          </a:p>
          <a:p>
            <a:pPr lvl="1"/>
            <a:r>
              <a:rPr lang="en-US" dirty="0" smtClean="0"/>
              <a:t>Avoid arbitrary limitations</a:t>
            </a:r>
          </a:p>
          <a:p>
            <a:pPr lvl="1"/>
            <a:r>
              <a:rPr lang="en-US" dirty="0" smtClean="0"/>
              <a:t>Provide tons of public extension points</a:t>
            </a:r>
          </a:p>
          <a:p>
            <a:pPr lvl="1"/>
            <a:r>
              <a:rPr lang="en-US" dirty="0" smtClean="0"/>
              <a:t>Maximize programmability</a:t>
            </a:r>
          </a:p>
          <a:p>
            <a:pPr lvl="2"/>
            <a:r>
              <a:rPr lang="en-US" dirty="0" smtClean="0"/>
              <a:t>OpenShadingLanguage</a:t>
            </a:r>
          </a:p>
          <a:p>
            <a:pPr lvl="2"/>
            <a:r>
              <a:rPr lang="en-US" dirty="0" smtClean="0"/>
              <a:t>Disney’s SeExpr</a:t>
            </a:r>
          </a:p>
          <a:p>
            <a:pPr lvl="2"/>
            <a:r>
              <a:rPr lang="en-US" dirty="0" smtClean="0"/>
              <a:t>Full C++ API</a:t>
            </a:r>
          </a:p>
          <a:p>
            <a:pPr lvl="2"/>
            <a:r>
              <a:rPr lang="en-US" dirty="0" smtClean="0"/>
              <a:t>Full Python 2.x / 3.x API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0742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appleseed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Hackable</a:t>
            </a:r>
          </a:p>
          <a:p>
            <a:pPr lvl="1"/>
            <a:r>
              <a:rPr lang="en-US" dirty="0" smtClean="0"/>
              <a:t>Fully open source</a:t>
            </a:r>
          </a:p>
          <a:p>
            <a:pPr lvl="1"/>
            <a:r>
              <a:rPr lang="en-US" dirty="0" smtClean="0"/>
              <a:t>Liberal license (MIT) from the start</a:t>
            </a:r>
          </a:p>
          <a:p>
            <a:pPr lvl="1"/>
            <a:r>
              <a:rPr lang="en-US" dirty="0" smtClean="0"/>
              <a:t>Everything hosted on GitHub</a:t>
            </a:r>
          </a:p>
          <a:p>
            <a:pPr lvl="1"/>
            <a:r>
              <a:rPr lang="en-US" dirty="0" smtClean="0"/>
              <a:t>Development fully in the open</a:t>
            </a:r>
          </a:p>
          <a:p>
            <a:pPr lvl="1"/>
            <a:r>
              <a:rPr lang="en-US" dirty="0" smtClean="0"/>
              <a:t>Using only open source or free tools</a:t>
            </a:r>
          </a:p>
          <a:p>
            <a:pPr lvl="1"/>
            <a:r>
              <a:rPr lang="en-US" dirty="0" smtClean="0"/>
              <a:t>Welcoming, helpful, mature community</a:t>
            </a:r>
          </a:p>
        </p:txBody>
      </p:sp>
    </p:spTree>
    <p:extLst>
      <p:ext uri="{BB962C8B-B14F-4D97-AF65-F5344CB8AC3E}">
        <p14:creationId xmlns:p14="http://schemas.microsoft.com/office/powerpoint/2010/main" val="279984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j-lt"/>
              </a:rPr>
              <a:t>Team &amp; Process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appleseed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03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189" y="394524"/>
            <a:ext cx="1554480" cy="155448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012" y="394523"/>
            <a:ext cx="1554480" cy="155448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366" y="4634676"/>
            <a:ext cx="1554480" cy="155448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366" y="2514600"/>
            <a:ext cx="1554480" cy="155448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35" y="2514600"/>
            <a:ext cx="1554480" cy="155448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189" y="2514600"/>
            <a:ext cx="1554480" cy="155448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35" y="4634676"/>
            <a:ext cx="1554480" cy="155448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012" y="4634677"/>
            <a:ext cx="1554480" cy="155448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189" y="4634676"/>
            <a:ext cx="1554480" cy="155448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012" y="2514600"/>
            <a:ext cx="1554480" cy="155448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000189" y="1949004"/>
            <a:ext cx="1554480" cy="24792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François Beaune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363012" y="1949003"/>
            <a:ext cx="1554480" cy="24792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Esteban Tovagliari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637366" y="4069078"/>
            <a:ext cx="1554480" cy="24792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François Gilliot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4000189" y="4069078"/>
            <a:ext cx="1554480" cy="24792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Jonathan Topf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6363012" y="4069079"/>
            <a:ext cx="1554480" cy="24792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Hans Hoogenboom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8725835" y="4069079"/>
            <a:ext cx="1554480" cy="24792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Joel Daniels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1637366" y="6193902"/>
            <a:ext cx="1554480" cy="24792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Dorian Fevrier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4000189" y="6189156"/>
            <a:ext cx="1554480" cy="24792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Haggi Krey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6253655" y="6186270"/>
            <a:ext cx="1744717" cy="25080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Srinath Ravichandran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8725835" y="6186270"/>
            <a:ext cx="1554480" cy="25080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Marius Avram</a:t>
            </a:r>
          </a:p>
        </p:txBody>
      </p:sp>
    </p:spTree>
    <p:extLst>
      <p:ext uri="{BB962C8B-B14F-4D97-AF65-F5344CB8AC3E}">
        <p14:creationId xmlns:p14="http://schemas.microsoft.com/office/powerpoint/2010/main" val="271776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189" y="394524"/>
            <a:ext cx="1554480" cy="155448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012" y="394523"/>
            <a:ext cx="1554480" cy="155448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000189" y="1949004"/>
            <a:ext cx="1554480" cy="24792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François Beaune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363012" y="1949003"/>
            <a:ext cx="1554480" cy="24792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Esteban Tovagliari</a:t>
            </a:r>
          </a:p>
        </p:txBody>
      </p:sp>
      <p:sp>
        <p:nvSpPr>
          <p:cNvPr id="4" name="Rectangle 3"/>
          <p:cNvSpPr/>
          <p:nvPr/>
        </p:nvSpPr>
        <p:spPr>
          <a:xfrm>
            <a:off x="1637366" y="2514600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000189" y="2514600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363012" y="2514600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725835" y="2514600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725835" y="4634678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363012" y="4634676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000189" y="4634676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637366" y="4634676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ZoneTexte 32"/>
          <p:cNvSpPr txBox="1"/>
          <p:nvPr/>
        </p:nvSpPr>
        <p:spPr>
          <a:xfrm>
            <a:off x="1637365" y="394524"/>
            <a:ext cx="2362823" cy="155447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3600" dirty="0" smtClean="0">
                <a:solidFill>
                  <a:schemeClr val="bg2"/>
                </a:solidFill>
              </a:rPr>
              <a:t>R&amp;D</a:t>
            </a:r>
          </a:p>
        </p:txBody>
      </p:sp>
    </p:spTree>
    <p:extLst>
      <p:ext uri="{BB962C8B-B14F-4D97-AF65-F5344CB8AC3E}">
        <p14:creationId xmlns:p14="http://schemas.microsoft.com/office/powerpoint/2010/main" val="299297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7856" y="5954751"/>
            <a:ext cx="2698595" cy="646771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4000" dirty="0" smtClean="0">
                <a:latin typeface="+mj-lt"/>
              </a:rPr>
              <a:t>appleseed</a:t>
            </a:r>
            <a:endParaRPr lang="en-US" sz="4000" dirty="0" smtClean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38119" y="364272"/>
            <a:ext cx="2698595" cy="646771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4000" dirty="0" smtClean="0">
                <a:latin typeface="+mj-lt"/>
              </a:rPr>
              <a:t>Fetch</a:t>
            </a:r>
            <a:endParaRPr lang="en-US" sz="40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641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35" y="4634676"/>
            <a:ext cx="1554480" cy="155448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012" y="4634677"/>
            <a:ext cx="1554480" cy="1554480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6253655" y="6186270"/>
            <a:ext cx="1744717" cy="25080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Srinath Ravichandran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8725835" y="6186270"/>
            <a:ext cx="1554480" cy="25080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Marius Avram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1637368" y="394522"/>
            <a:ext cx="2362822" cy="15544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3600" dirty="0" smtClean="0">
                <a:solidFill>
                  <a:schemeClr val="bg2"/>
                </a:solidFill>
              </a:rPr>
              <a:t>GSoC ‘14 Students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1637366" y="4634676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63012" y="394523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00189" y="394522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37366" y="2514599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000189" y="2513158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000189" y="4631792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63012" y="2513158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725835" y="2513158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6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35" y="2514600"/>
            <a:ext cx="1554480" cy="155448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189" y="2514600"/>
            <a:ext cx="1554480" cy="155448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189" y="4634676"/>
            <a:ext cx="1554480" cy="155448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012" y="2514600"/>
            <a:ext cx="1554480" cy="1554480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4000189" y="4069078"/>
            <a:ext cx="1554480" cy="24792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Jonathan Topf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6363012" y="4069079"/>
            <a:ext cx="1554480" cy="24792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Hans Hoogenboom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8725835" y="4069079"/>
            <a:ext cx="1554480" cy="24792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Joel Daniels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4000189" y="6189156"/>
            <a:ext cx="1554480" cy="24792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Haggi Krey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1637365" y="394522"/>
            <a:ext cx="2362823" cy="15544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Exporters &amp; Integrations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37366" y="4634676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725835" y="4634678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63012" y="4634676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00189" y="394523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637366" y="2514599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012" y="394523"/>
            <a:ext cx="1554480" cy="1554480"/>
          </a:xfrm>
          <a:prstGeom prst="rect">
            <a:avLst/>
          </a:prstGeom>
        </p:spPr>
      </p:pic>
      <p:sp>
        <p:nvSpPr>
          <p:cNvPr id="20" name="ZoneTexte 12"/>
          <p:cNvSpPr txBox="1"/>
          <p:nvPr/>
        </p:nvSpPr>
        <p:spPr>
          <a:xfrm>
            <a:off x="6363012" y="1949003"/>
            <a:ext cx="1554480" cy="24792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Esteban Tovagliari</a:t>
            </a:r>
          </a:p>
        </p:txBody>
      </p:sp>
    </p:spTree>
    <p:extLst>
      <p:ext uri="{BB962C8B-B14F-4D97-AF65-F5344CB8AC3E}">
        <p14:creationId xmlns:p14="http://schemas.microsoft.com/office/powerpoint/2010/main" val="163780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189" y="394524"/>
            <a:ext cx="1554480" cy="155448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366" y="2514600"/>
            <a:ext cx="1554480" cy="155448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189" y="2514600"/>
            <a:ext cx="1554480" cy="155448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000189" y="1949004"/>
            <a:ext cx="1554480" cy="24792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François Beaune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637366" y="4069078"/>
            <a:ext cx="1554480" cy="24792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François Gilliot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4000189" y="4069078"/>
            <a:ext cx="1554480" cy="24792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Jonathan Topf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1637366" y="394524"/>
            <a:ext cx="2362822" cy="15544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3600" dirty="0" smtClean="0">
                <a:solidFill>
                  <a:schemeClr val="bg2"/>
                </a:solidFill>
              </a:rPr>
              <a:t>Fetch</a:t>
            </a:r>
          </a:p>
        </p:txBody>
      </p:sp>
      <p:sp>
        <p:nvSpPr>
          <p:cNvPr id="9" name="Rectangle 8"/>
          <p:cNvSpPr/>
          <p:nvPr/>
        </p:nvSpPr>
        <p:spPr>
          <a:xfrm>
            <a:off x="1637366" y="4634676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63012" y="2514600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725835" y="2514600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725835" y="4634678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63012" y="4634676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00189" y="4634676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363012" y="394523"/>
            <a:ext cx="1554480" cy="1554478"/>
          </a:xfrm>
          <a:prstGeom prst="rect">
            <a:avLst/>
          </a:prstGeom>
          <a:solidFill>
            <a:srgbClr val="40404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5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appleseed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Core practices and values</a:t>
            </a:r>
          </a:p>
          <a:p>
            <a:pPr lvl="1"/>
            <a:r>
              <a:rPr lang="en-US" dirty="0" smtClean="0"/>
              <a:t>Collective code ownership</a:t>
            </a:r>
          </a:p>
          <a:p>
            <a:pPr lvl="1"/>
            <a:r>
              <a:rPr lang="en-US" dirty="0"/>
              <a:t>Continuous refactoring</a:t>
            </a:r>
          </a:p>
          <a:p>
            <a:pPr lvl="1"/>
            <a:r>
              <a:rPr lang="en-US" dirty="0" smtClean="0"/>
              <a:t>Pull requests reviews</a:t>
            </a:r>
            <a:endParaRPr lang="en-US" dirty="0"/>
          </a:p>
          <a:p>
            <a:pPr lvl="1"/>
            <a:r>
              <a:rPr lang="en-US" dirty="0"/>
              <a:t>Unit tests</a:t>
            </a:r>
          </a:p>
          <a:p>
            <a:pPr lvl="1"/>
            <a:r>
              <a:rPr lang="en-US" dirty="0" smtClean="0"/>
              <a:t>End-to-end </a:t>
            </a:r>
            <a:r>
              <a:rPr lang="en-US" dirty="0"/>
              <a:t>tests</a:t>
            </a:r>
          </a:p>
          <a:p>
            <a:pPr lvl="1"/>
            <a:r>
              <a:rPr lang="en-US" dirty="0"/>
              <a:t>Performance regression </a:t>
            </a:r>
            <a:r>
              <a:rPr lang="en-US" dirty="0" smtClean="0"/>
              <a:t>tests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94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j-lt"/>
              </a:rPr>
              <a:t>Selected Works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appleseed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59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916837" y="6372496"/>
            <a:ext cx="4010892" cy="2873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pPr algn="r"/>
            <a:r>
              <a:rPr lang="en-US" dirty="0" smtClean="0">
                <a:solidFill>
                  <a:schemeClr val="bg2"/>
                </a:solidFill>
              </a:rPr>
              <a:t>Light &amp; Dark (BBC Four Documentary)</a:t>
            </a:r>
          </a:p>
        </p:txBody>
      </p:sp>
    </p:spTree>
    <p:extLst>
      <p:ext uri="{BB962C8B-B14F-4D97-AF65-F5344CB8AC3E}">
        <p14:creationId xmlns:p14="http://schemas.microsoft.com/office/powerpoint/2010/main" val="166818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269717" y="6156960"/>
            <a:ext cx="7652566" cy="304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en-US" dirty="0" smtClean="0"/>
          </a:p>
        </p:txBody>
      </p:sp>
      <p:sp>
        <p:nvSpPr>
          <p:cNvPr id="11" name="ZoneTexte 10"/>
          <p:cNvSpPr txBox="1"/>
          <p:nvPr/>
        </p:nvSpPr>
        <p:spPr>
          <a:xfrm>
            <a:off x="7916837" y="6372496"/>
            <a:ext cx="4010892" cy="2873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pPr algn="r"/>
            <a:r>
              <a:rPr lang="en-US" dirty="0" smtClean="0">
                <a:solidFill>
                  <a:schemeClr val="bg2"/>
                </a:solidFill>
              </a:rPr>
              <a:t>Light &amp; Dark (BBC Four Documentary)</a:t>
            </a:r>
          </a:p>
        </p:txBody>
      </p:sp>
    </p:spTree>
    <p:extLst>
      <p:ext uri="{BB962C8B-B14F-4D97-AF65-F5344CB8AC3E}">
        <p14:creationId xmlns:p14="http://schemas.microsoft.com/office/powerpoint/2010/main" val="161353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916837" y="6372496"/>
            <a:ext cx="4010892" cy="2873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pPr algn="r"/>
            <a:r>
              <a:rPr lang="en-US" dirty="0" smtClean="0">
                <a:solidFill>
                  <a:schemeClr val="bg2"/>
                </a:solidFill>
              </a:rPr>
              <a:t>Light &amp; Dark (BBC Four Documentary)</a:t>
            </a:r>
          </a:p>
        </p:txBody>
      </p:sp>
    </p:spTree>
    <p:extLst>
      <p:ext uri="{BB962C8B-B14F-4D97-AF65-F5344CB8AC3E}">
        <p14:creationId xmlns:p14="http://schemas.microsoft.com/office/powerpoint/2010/main" val="169577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35075" y="-5646"/>
            <a:ext cx="9721850" cy="6863646"/>
            <a:chOff x="768350" y="-5646"/>
            <a:chExt cx="9721850" cy="6863646"/>
          </a:xfrm>
        </p:grpSpPr>
        <p:pic>
          <p:nvPicPr>
            <p:cNvPr id="2050" name="Picture 2" descr="C:\franz\cg\appleseed\renders\galoo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350" y="17318"/>
              <a:ext cx="5016500" cy="6840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franz\downloads\max-vl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399" y="-5646"/>
              <a:ext cx="3860801" cy="6863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ZoneTexte 4"/>
          <p:cNvSpPr txBox="1"/>
          <p:nvPr/>
        </p:nvSpPr>
        <p:spPr>
          <a:xfrm>
            <a:off x="169429" y="149496"/>
            <a:ext cx="4010892" cy="2873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Character designs by appleseed users</a:t>
            </a:r>
          </a:p>
        </p:txBody>
      </p:sp>
    </p:spTree>
    <p:extLst>
      <p:ext uri="{BB962C8B-B14F-4D97-AF65-F5344CB8AC3E}">
        <p14:creationId xmlns:p14="http://schemas.microsoft.com/office/powerpoint/2010/main" val="193757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916837" y="6372496"/>
            <a:ext cx="4010892" cy="2873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pPr algn="r"/>
            <a:r>
              <a:rPr lang="en-US" dirty="0" smtClean="0">
                <a:solidFill>
                  <a:schemeClr val="bg2"/>
                </a:solidFill>
              </a:rPr>
              <a:t>Fetch, a very short film</a:t>
            </a:r>
          </a:p>
        </p:txBody>
      </p:sp>
    </p:spTree>
    <p:extLst>
      <p:ext uri="{BB962C8B-B14F-4D97-AF65-F5344CB8AC3E}">
        <p14:creationId xmlns:p14="http://schemas.microsoft.com/office/powerpoint/2010/main" val="12332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appleseed</a:t>
            </a:r>
            <a:endParaRPr lang="en-US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65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916837" y="6372496"/>
            <a:ext cx="4010892" cy="2873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pPr algn="r"/>
            <a:r>
              <a:rPr lang="en-US" dirty="0" smtClean="0">
                <a:solidFill>
                  <a:schemeClr val="bg2"/>
                </a:solidFill>
              </a:rPr>
              <a:t>Fetch, a very short film</a:t>
            </a:r>
          </a:p>
        </p:txBody>
      </p:sp>
    </p:spTree>
    <p:extLst>
      <p:ext uri="{BB962C8B-B14F-4D97-AF65-F5344CB8AC3E}">
        <p14:creationId xmlns:p14="http://schemas.microsoft.com/office/powerpoint/2010/main" val="147034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appleseed now fully integrated into Image Engine’s Gaffer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appleseed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6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fferse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5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Welcoming contributions!</a:t>
            </a: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appleseed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11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appleseed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Home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6600"/>
                </a:solidFill>
              </a:rPr>
              <a:t>http://appleseedhq.net/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GitHub</a:t>
            </a:r>
            <a:br>
              <a:rPr lang="en-US" dirty="0" smtClean="0"/>
            </a:br>
            <a:r>
              <a:rPr lang="en-US" dirty="0" smtClean="0">
                <a:solidFill>
                  <a:srgbClr val="FF6600"/>
                </a:solidFill>
              </a:rPr>
              <a:t>https</a:t>
            </a:r>
            <a:r>
              <a:rPr lang="en-US" dirty="0">
                <a:solidFill>
                  <a:srgbClr val="FF6600"/>
                </a:solidFill>
              </a:rPr>
              <a:t>://</a:t>
            </a:r>
            <a:r>
              <a:rPr lang="en-US" dirty="0" smtClean="0">
                <a:solidFill>
                  <a:srgbClr val="FF6600"/>
                </a:solidFill>
              </a:rPr>
              <a:t>github.com/appleseedhq/appleseed</a:t>
            </a:r>
            <a:r>
              <a:rPr lang="en-US" u="sng" dirty="0" smtClean="0">
                <a:solidFill>
                  <a:srgbClr val="FF6600"/>
                </a:solidFill>
              </a:rPr>
              <a:t/>
            </a:r>
            <a:br>
              <a:rPr lang="en-US" u="sng" dirty="0" smtClean="0">
                <a:solidFill>
                  <a:srgbClr val="FF6600"/>
                </a:solidFill>
              </a:rPr>
            </a:br>
            <a:endParaRPr lang="en-US" u="sng" dirty="0" smtClean="0">
              <a:solidFill>
                <a:srgbClr val="FF6600"/>
              </a:solidFill>
            </a:endParaRPr>
          </a:p>
          <a:p>
            <a:pPr marL="0" indent="0">
              <a:buNone/>
            </a:pPr>
            <a:r>
              <a:rPr lang="en-US" dirty="0"/>
              <a:t>Development Mailing </a:t>
            </a:r>
            <a:r>
              <a:rPr lang="en-US" dirty="0" smtClean="0"/>
              <a:t>List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6600"/>
                </a:solidFill>
              </a:rPr>
              <a:t>https://</a:t>
            </a:r>
            <a:r>
              <a:rPr lang="en-US" dirty="0" smtClean="0">
                <a:solidFill>
                  <a:srgbClr val="FF6600"/>
                </a:solidFill>
              </a:rPr>
              <a:t>groups.google.com/forum</a:t>
            </a:r>
            <a:r>
              <a:rPr lang="en-US" dirty="0">
                <a:solidFill>
                  <a:srgbClr val="FF6600"/>
                </a:solidFill>
              </a:rPr>
              <a:t>/#!</a:t>
            </a:r>
            <a:r>
              <a:rPr lang="en-US" dirty="0" smtClean="0">
                <a:solidFill>
                  <a:srgbClr val="FF6600"/>
                </a:solidFill>
              </a:rPr>
              <a:t>forum/appleseed-dev</a:t>
            </a:r>
            <a:r>
              <a:rPr lang="en-US" u="sng" dirty="0" smtClean="0">
                <a:solidFill>
                  <a:srgbClr val="FF6600"/>
                </a:solidFill>
              </a:rPr>
              <a:t/>
            </a:r>
            <a:br>
              <a:rPr lang="en-US" u="sng" dirty="0" smtClean="0">
                <a:solidFill>
                  <a:srgbClr val="FF660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Twitter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6600"/>
                </a:solidFill>
              </a:rPr>
              <a:t>https://twitter.com/appleseedhq</a:t>
            </a:r>
            <a:endParaRPr lang="en-US" dirty="0" smtClean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46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Fetch</a:t>
            </a:r>
            <a:endParaRPr lang="en-US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9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Initiated “Project Mescaline” in June 2012</a:t>
            </a:r>
          </a:p>
          <a:p>
            <a:r>
              <a:rPr lang="en-US" dirty="0" smtClean="0"/>
              <a:t>Goals:</a:t>
            </a:r>
            <a:endParaRPr lang="en-US" dirty="0"/>
          </a:p>
          <a:p>
            <a:pPr lvl="1"/>
            <a:r>
              <a:rPr lang="en-US" dirty="0" smtClean="0"/>
              <a:t>Test &amp; validate appleseed on a small production</a:t>
            </a:r>
          </a:p>
          <a:p>
            <a:pPr lvl="1"/>
            <a:r>
              <a:rPr lang="en-US" dirty="0" smtClean="0"/>
              <a:t>Showcase &amp; promote appleseed</a:t>
            </a:r>
          </a:p>
          <a:p>
            <a:pPr lvl="1"/>
            <a:r>
              <a:rPr lang="en-US" dirty="0" smtClean="0"/>
              <a:t>Sharpen our skills</a:t>
            </a:r>
          </a:p>
          <a:p>
            <a:pPr lvl="1"/>
            <a:r>
              <a:rPr lang="en-US" dirty="0" smtClean="0"/>
              <a:t>Have fun with friends</a:t>
            </a:r>
          </a:p>
          <a:p>
            <a:r>
              <a:rPr lang="en-US" dirty="0" smtClean="0"/>
              <a:t>Constraints:</a:t>
            </a:r>
          </a:p>
          <a:p>
            <a:pPr lvl="1"/>
            <a:r>
              <a:rPr lang="en-US" dirty="0" smtClean="0"/>
              <a:t>Final render 100% appleseed</a:t>
            </a:r>
          </a:p>
          <a:p>
            <a:pPr lvl="1"/>
            <a:r>
              <a:rPr lang="en-US" dirty="0" smtClean="0"/>
              <a:t>Tiny budget</a:t>
            </a:r>
          </a:p>
        </p:txBody>
      </p:sp>
    </p:spTree>
    <p:extLst>
      <p:ext uri="{BB962C8B-B14F-4D97-AF65-F5344CB8AC3E}">
        <p14:creationId xmlns:p14="http://schemas.microsoft.com/office/powerpoint/2010/main" val="98138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Small team:</a:t>
            </a:r>
          </a:p>
          <a:p>
            <a:pPr lvl="1"/>
            <a:r>
              <a:rPr lang="en-US" dirty="0" smtClean="0"/>
              <a:t>1 for direction &amp; art</a:t>
            </a:r>
          </a:p>
          <a:p>
            <a:pPr lvl="1"/>
            <a:r>
              <a:rPr lang="en-US" dirty="0" smtClean="0"/>
              <a:t>1 for pipeline &amp; render</a:t>
            </a:r>
          </a:p>
          <a:p>
            <a:pPr lvl="1"/>
            <a:r>
              <a:rPr lang="en-US" dirty="0" smtClean="0"/>
              <a:t>1 for sound effects &amp; soundtrack (late in project)</a:t>
            </a:r>
          </a:p>
          <a:p>
            <a:pPr lvl="1"/>
            <a:r>
              <a:rPr lang="en-US" dirty="0" smtClean="0"/>
              <a:t>Help from friends</a:t>
            </a:r>
          </a:p>
          <a:p>
            <a:r>
              <a:rPr lang="en-US" dirty="0" smtClean="0"/>
              <a:t>Strictly free-time / rainy days </a:t>
            </a:r>
            <a:r>
              <a:rPr lang="en-US" dirty="0"/>
              <a:t>project</a:t>
            </a:r>
          </a:p>
          <a:p>
            <a:r>
              <a:rPr lang="en-US" dirty="0"/>
              <a:t>Effort:</a:t>
            </a:r>
          </a:p>
          <a:p>
            <a:pPr lvl="1"/>
            <a:r>
              <a:rPr lang="en-US" dirty="0"/>
              <a:t>Planned: </a:t>
            </a:r>
            <a:r>
              <a:rPr lang="en-US" dirty="0" smtClean="0"/>
              <a:t> 8 </a:t>
            </a:r>
            <a:r>
              <a:rPr lang="en-US" dirty="0"/>
              <a:t>months</a:t>
            </a:r>
          </a:p>
          <a:p>
            <a:pPr lvl="1"/>
            <a:r>
              <a:rPr lang="en-US" dirty="0"/>
              <a:t>Actual: </a:t>
            </a:r>
            <a:r>
              <a:rPr lang="en-US" dirty="0" smtClean="0"/>
              <a:t> 19 months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4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“Fetch, a very short film”</a:t>
            </a:r>
          </a:p>
          <a:p>
            <a:r>
              <a:rPr lang="en-US" dirty="0" smtClean="0"/>
              <a:t>2 minutes hand-animated short</a:t>
            </a:r>
          </a:p>
          <a:p>
            <a:r>
              <a:rPr lang="en-US" dirty="0"/>
              <a:t>Targeted at kids</a:t>
            </a:r>
          </a:p>
          <a:p>
            <a:r>
              <a:rPr lang="en-US" dirty="0" smtClean="0"/>
              <a:t>Miniature </a:t>
            </a:r>
            <a:r>
              <a:rPr lang="en-US" dirty="0"/>
              <a:t>look</a:t>
            </a:r>
          </a:p>
          <a:p>
            <a:r>
              <a:rPr lang="en-US" dirty="0" smtClean="0"/>
              <a:t>Fully rendered with appleseed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0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37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appleseed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 source rendering engine</a:t>
            </a:r>
          </a:p>
          <a:p>
            <a:r>
              <a:rPr lang="en-US" dirty="0" smtClean="0"/>
              <a:t>Designed for </a:t>
            </a:r>
            <a:r>
              <a:rPr lang="en-US" b="1" dirty="0" smtClean="0"/>
              <a:t>VFX</a:t>
            </a:r>
            <a:r>
              <a:rPr lang="en-US" dirty="0" smtClean="0"/>
              <a:t> and </a:t>
            </a:r>
            <a:r>
              <a:rPr lang="en-US" b="1" dirty="0" smtClean="0"/>
              <a:t>animation</a:t>
            </a:r>
          </a:p>
          <a:p>
            <a:r>
              <a:rPr lang="en-US" dirty="0" smtClean="0"/>
              <a:t>Targeted at individuals and small studios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97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Pipeline</a:t>
            </a:r>
          </a:p>
          <a:p>
            <a:r>
              <a:rPr lang="en-US" dirty="0" smtClean="0"/>
              <a:t>Render Setup</a:t>
            </a:r>
          </a:p>
          <a:p>
            <a:r>
              <a:rPr lang="en-US" dirty="0" smtClean="0"/>
              <a:t>Render Farm</a:t>
            </a:r>
          </a:p>
          <a:p>
            <a:r>
              <a:rPr lang="en-US" dirty="0" smtClean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12640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j-lt"/>
              </a:rPr>
              <a:t>Pipeline</a:t>
            </a:r>
            <a:endParaRPr lang="en-US" sz="4400" dirty="0">
              <a:latin typeface="+mj-lt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65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 – Pipeline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Modeling, animation, lookdev in 3ds Max</a:t>
            </a:r>
          </a:p>
          <a:p>
            <a:pPr lvl="1"/>
            <a:r>
              <a:rPr lang="en-US" dirty="0" smtClean="0"/>
              <a:t>Tool of choice for the artist</a:t>
            </a:r>
          </a:p>
          <a:p>
            <a:r>
              <a:rPr lang="en-US" dirty="0" smtClean="0"/>
              <a:t>Lookdev mostly with V-Ray</a:t>
            </a:r>
          </a:p>
          <a:p>
            <a:pPr lvl="1"/>
            <a:r>
              <a:rPr lang="en-US" dirty="0" smtClean="0"/>
              <a:t>Integrated in 3ds Max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 – Pipeline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Problem: </a:t>
            </a:r>
            <a:r>
              <a:rPr lang="en-US" dirty="0" smtClean="0"/>
              <a:t>no 3ds Max-to-appleseed exporter</a:t>
            </a:r>
            <a:endParaRPr lang="en-US" dirty="0"/>
          </a:p>
          <a:p>
            <a:r>
              <a:rPr lang="en-US" dirty="0" smtClean="0"/>
              <a:t>Writing a full-featured exporter for 3ds Max too big of a project</a:t>
            </a:r>
          </a:p>
          <a:p>
            <a:r>
              <a:rPr lang="en-US" dirty="0" smtClean="0"/>
              <a:t>Solution:</a:t>
            </a:r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1636230074"/>
              </p:ext>
            </p:extLst>
          </p:nvPr>
        </p:nvGraphicFramePr>
        <p:xfrm>
          <a:off x="2032000" y="3361409"/>
          <a:ext cx="8128000" cy="1794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1980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 – Pipeline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Problem: no 3ds Max-to-appleseed exporter</a:t>
            </a:r>
          </a:p>
          <a:p>
            <a:r>
              <a:rPr lang="en-US" dirty="0" smtClean="0"/>
              <a:t>Writing </a:t>
            </a:r>
            <a:r>
              <a:rPr lang="en-US" dirty="0"/>
              <a:t>a full-featured exporter for 3ds Max too big of a project</a:t>
            </a:r>
          </a:p>
          <a:p>
            <a:r>
              <a:rPr lang="en-US" dirty="0" smtClean="0"/>
              <a:t>Solution:</a:t>
            </a:r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1850240579"/>
              </p:ext>
            </p:extLst>
          </p:nvPr>
        </p:nvGraphicFramePr>
        <p:xfrm>
          <a:off x="2032000" y="3361395"/>
          <a:ext cx="8128000" cy="1794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oupe 6"/>
          <p:cNvGrpSpPr/>
          <p:nvPr/>
        </p:nvGrpSpPr>
        <p:grpSpPr>
          <a:xfrm>
            <a:off x="3482340" y="5094947"/>
            <a:ext cx="914400" cy="1069181"/>
            <a:chOff x="3615690" y="4686301"/>
            <a:chExt cx="914400" cy="1069181"/>
          </a:xfrm>
        </p:grpSpPr>
        <p:sp>
          <p:nvSpPr>
            <p:cNvPr id="5" name="Flèche vers le haut 4"/>
            <p:cNvSpPr/>
            <p:nvPr/>
          </p:nvSpPr>
          <p:spPr>
            <a:xfrm>
              <a:off x="3792856" y="4686301"/>
              <a:ext cx="560069" cy="647700"/>
            </a:xfrm>
            <a:prstGeom prst="up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3615690" y="5431632"/>
              <a:ext cx="914400" cy="32385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rmAutofit fontScale="92500" lnSpcReduction="20000"/>
            </a:bodyPr>
            <a:lstStyle/>
            <a:p>
              <a:pPr algn="ctr"/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</a:rPr>
                <a:t>MAXScript</a:t>
              </a: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7482840" y="5094947"/>
            <a:ext cx="914400" cy="1069181"/>
            <a:chOff x="3615690" y="4686301"/>
            <a:chExt cx="914400" cy="1069181"/>
          </a:xfrm>
        </p:grpSpPr>
        <p:sp>
          <p:nvSpPr>
            <p:cNvPr id="9" name="Flèche vers le haut 8"/>
            <p:cNvSpPr/>
            <p:nvPr/>
          </p:nvSpPr>
          <p:spPr>
            <a:xfrm>
              <a:off x="3792856" y="4686301"/>
              <a:ext cx="560069" cy="647700"/>
            </a:xfrm>
            <a:prstGeom prst="upArrow">
              <a:avLst/>
            </a:prstGeom>
            <a:solidFill>
              <a:srgbClr val="4382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615690" y="5431632"/>
              <a:ext cx="914400" cy="32385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rmAutofit fontScale="9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4382B3"/>
                  </a:solidFill>
                </a:rPr>
                <a:t>Python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9683115" y="5094947"/>
            <a:ext cx="914400" cy="1069181"/>
            <a:chOff x="3615690" y="4686301"/>
            <a:chExt cx="914400" cy="1069181"/>
          </a:xfrm>
        </p:grpSpPr>
        <p:sp>
          <p:nvSpPr>
            <p:cNvPr id="12" name="Flèche vers le haut 11"/>
            <p:cNvSpPr/>
            <p:nvPr/>
          </p:nvSpPr>
          <p:spPr>
            <a:xfrm>
              <a:off x="3792856" y="4686301"/>
              <a:ext cx="560069" cy="647700"/>
            </a:xfrm>
            <a:prstGeom prst="upArrow">
              <a:avLst/>
            </a:prstGeom>
            <a:solidFill>
              <a:srgbClr val="4382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615690" y="5431632"/>
              <a:ext cx="914400" cy="32385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rmAutofit fontScale="92500" lnSpcReduction="20000"/>
            </a:bodyPr>
            <a:lstStyle/>
            <a:p>
              <a:pPr algn="ctr"/>
              <a:r>
                <a:rPr lang="en-US" dirty="0" smtClean="0">
                  <a:solidFill>
                    <a:srgbClr val="4382B3"/>
                  </a:solidFill>
                </a:rPr>
                <a:t>Python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197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 – Pipeline</a:t>
            </a:r>
            <a:endParaRPr lang="en-US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FBX format would lose lots of information</a:t>
            </a:r>
          </a:p>
          <a:p>
            <a:pPr lvl="1"/>
            <a:r>
              <a:rPr lang="en-US" dirty="0" smtClean="0"/>
              <a:t>Area lights</a:t>
            </a:r>
          </a:p>
          <a:p>
            <a:pPr lvl="1"/>
            <a:r>
              <a:rPr lang="en-US" dirty="0" smtClean="0"/>
              <a:t>Gobos</a:t>
            </a:r>
          </a:p>
          <a:p>
            <a:pPr lvl="1"/>
            <a:r>
              <a:rPr lang="en-US" dirty="0" smtClean="0"/>
              <a:t>DOF parameters…</a:t>
            </a:r>
          </a:p>
          <a:p>
            <a:r>
              <a:rPr lang="en-US" dirty="0" smtClean="0"/>
              <a:t>Several custom scripts to remedy this</a:t>
            </a:r>
          </a:p>
          <a:p>
            <a:pPr lvl="1"/>
            <a:r>
              <a:rPr lang="en-US" dirty="0" smtClean="0"/>
              <a:t>3ds Max side (MAXScript)</a:t>
            </a:r>
          </a:p>
          <a:p>
            <a:pPr lvl="2"/>
            <a:r>
              <a:rPr lang="en-US" dirty="0" smtClean="0"/>
              <a:t>Store various info into </a:t>
            </a:r>
            <a:r>
              <a:rPr lang="en-US" dirty="0"/>
              <a:t>custom </a:t>
            </a:r>
            <a:r>
              <a:rPr lang="en-US" dirty="0" smtClean="0"/>
              <a:t>attributes</a:t>
            </a:r>
          </a:p>
          <a:p>
            <a:pPr lvl="2"/>
            <a:r>
              <a:rPr lang="en-US" dirty="0" smtClean="0"/>
              <a:t>Prepare the scene before FBX export</a:t>
            </a:r>
          </a:p>
          <a:p>
            <a:pPr lvl="1"/>
            <a:r>
              <a:rPr lang="en-US" dirty="0" smtClean="0"/>
              <a:t>Maya side (Python)</a:t>
            </a:r>
          </a:p>
          <a:p>
            <a:pPr lvl="2"/>
            <a:r>
              <a:rPr lang="en-US" dirty="0" smtClean="0"/>
              <a:t>Retrieve info from custom attributes</a:t>
            </a:r>
          </a:p>
          <a:p>
            <a:pPr lvl="2"/>
            <a:r>
              <a:rPr lang="en-US" dirty="0" smtClean="0"/>
              <a:t>Adjust materials</a:t>
            </a:r>
          </a:p>
        </p:txBody>
      </p:sp>
      <p:pic>
        <p:nvPicPr>
          <p:cNvPr id="8" name="Espace réservé du contenu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760" y="1825625"/>
            <a:ext cx="9954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7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 – Pipeline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 lookdev mostly with V-Ray 3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Materials translated to appleseed</a:t>
            </a:r>
          </a:p>
          <a:p>
            <a:pPr lvl="1"/>
            <a:r>
              <a:rPr lang="en-US" dirty="0" smtClean="0"/>
              <a:t>Automatic translation during export</a:t>
            </a:r>
          </a:p>
          <a:p>
            <a:pPr lvl="1"/>
            <a:r>
              <a:rPr lang="en-US" dirty="0" smtClean="0"/>
              <a:t>Lots of post-export tweaks</a:t>
            </a:r>
          </a:p>
          <a:p>
            <a:pPr lvl="2"/>
            <a:r>
              <a:rPr lang="en-US" dirty="0" smtClean="0"/>
              <a:t>Automatic tweaks via Python scripts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53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118" y="0"/>
            <a:ext cx="8265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j-lt"/>
              </a:rPr>
              <a:t>Render Setup</a:t>
            </a:r>
            <a:endParaRPr lang="en-US" sz="4400" dirty="0">
              <a:latin typeface="+mj-lt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0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 – Render Setup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Art direction called for:</a:t>
            </a:r>
          </a:p>
          <a:p>
            <a:pPr lvl="1"/>
            <a:r>
              <a:rPr lang="en-US" dirty="0"/>
              <a:t>Miniature look = realistic lighting + shallow DOF</a:t>
            </a:r>
          </a:p>
          <a:p>
            <a:pPr lvl="1"/>
            <a:r>
              <a:rPr lang="en-US" dirty="0" smtClean="0"/>
              <a:t>Mostly forest shots with almost no direct illumination</a:t>
            </a:r>
          </a:p>
          <a:p>
            <a:pPr lvl="1"/>
            <a:r>
              <a:rPr lang="en-US" dirty="0" smtClean="0"/>
              <a:t>Millions of grass blades and tree leaves in nearly every shot</a:t>
            </a:r>
          </a:p>
          <a:p>
            <a:pPr lvl="2"/>
            <a:r>
              <a:rPr lang="en-US" dirty="0" smtClean="0"/>
              <a:t>All translucent (thin translucency)</a:t>
            </a:r>
          </a:p>
          <a:p>
            <a:pPr lvl="2"/>
            <a:r>
              <a:rPr lang="en-US" dirty="0" smtClean="0"/>
              <a:t>All using alpha cutouts</a:t>
            </a:r>
          </a:p>
          <a:p>
            <a:pPr lvl="1"/>
            <a:r>
              <a:rPr lang="en-US" dirty="0"/>
              <a:t>Image-based lighting in </a:t>
            </a:r>
            <a:r>
              <a:rPr lang="en-US" dirty="0" smtClean="0"/>
              <a:t>25% </a:t>
            </a:r>
            <a:r>
              <a:rPr lang="en-US" dirty="0"/>
              <a:t>of the shots</a:t>
            </a:r>
            <a:endParaRPr lang="en-US" dirty="0" smtClean="0"/>
          </a:p>
          <a:p>
            <a:pPr lvl="1"/>
            <a:r>
              <a:rPr lang="en-US" dirty="0" smtClean="0"/>
              <a:t>Many scenes with really strong motion</a:t>
            </a:r>
          </a:p>
          <a:p>
            <a:pPr lvl="2"/>
            <a:r>
              <a:rPr lang="en-US" dirty="0" smtClean="0"/>
              <a:t>Transformation and deformation</a:t>
            </a:r>
          </a:p>
        </p:txBody>
      </p:sp>
    </p:spTree>
    <p:extLst>
      <p:ext uri="{BB962C8B-B14F-4D97-AF65-F5344CB8AC3E}">
        <p14:creationId xmlns:p14="http://schemas.microsoft.com/office/powerpoint/2010/main" val="382979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appleseed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Started in June 2009</a:t>
            </a:r>
          </a:p>
          <a:p>
            <a:r>
              <a:rPr lang="en-US" dirty="0" smtClean="0"/>
              <a:t>Small, </a:t>
            </a:r>
            <a:r>
              <a:rPr lang="en-US" dirty="0"/>
              <a:t>professional team</a:t>
            </a:r>
          </a:p>
          <a:p>
            <a:r>
              <a:rPr lang="en-US" dirty="0" smtClean="0"/>
              <a:t>Not our main job</a:t>
            </a:r>
          </a:p>
        </p:txBody>
      </p:sp>
    </p:spTree>
    <p:extLst>
      <p:ext uri="{BB962C8B-B14F-4D97-AF65-F5344CB8AC3E}">
        <p14:creationId xmlns:p14="http://schemas.microsoft.com/office/powerpoint/2010/main" val="136478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 – Render Setup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Art direction called for:</a:t>
            </a:r>
          </a:p>
          <a:p>
            <a:pPr lvl="1"/>
            <a:r>
              <a:rPr lang="en-US" dirty="0"/>
              <a:t>Miniature look = realistic lighting + shallow DOF</a:t>
            </a:r>
          </a:p>
          <a:p>
            <a:pPr lvl="1"/>
            <a:r>
              <a:rPr lang="en-US" dirty="0" smtClean="0"/>
              <a:t>Mostly forest shots with almost no direct illumination</a:t>
            </a:r>
          </a:p>
          <a:p>
            <a:pPr lvl="1"/>
            <a:r>
              <a:rPr lang="en-US" dirty="0" smtClean="0"/>
              <a:t>Millions of grass blades and tree leaves in nearly every shot</a:t>
            </a:r>
          </a:p>
          <a:p>
            <a:pPr lvl="2"/>
            <a:r>
              <a:rPr lang="en-US" dirty="0" smtClean="0"/>
              <a:t>All translucent (thin translucency)</a:t>
            </a:r>
          </a:p>
          <a:p>
            <a:pPr lvl="2"/>
            <a:r>
              <a:rPr lang="en-US" dirty="0" smtClean="0"/>
              <a:t>All using alpha cutouts</a:t>
            </a:r>
          </a:p>
          <a:p>
            <a:pPr lvl="1"/>
            <a:r>
              <a:rPr lang="en-US" dirty="0"/>
              <a:t>Image-based lighting in </a:t>
            </a:r>
            <a:r>
              <a:rPr lang="en-US" dirty="0" smtClean="0"/>
              <a:t>25% </a:t>
            </a:r>
            <a:r>
              <a:rPr lang="en-US" dirty="0"/>
              <a:t>of the shots</a:t>
            </a:r>
            <a:endParaRPr lang="en-US" dirty="0" smtClean="0"/>
          </a:p>
          <a:p>
            <a:pPr lvl="1"/>
            <a:r>
              <a:rPr lang="en-US" dirty="0" smtClean="0"/>
              <a:t>Many scenes with really strong motion</a:t>
            </a:r>
          </a:p>
          <a:p>
            <a:pPr lvl="2"/>
            <a:r>
              <a:rPr lang="en-US" dirty="0" smtClean="0"/>
              <a:t>Transformation and deformation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0" y="4307193"/>
            <a:ext cx="1291914" cy="150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1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 </a:t>
            </a:r>
            <a:r>
              <a:rPr lang="en-US" dirty="0"/>
              <a:t>– Render Setup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Physically-based </a:t>
            </a:r>
            <a:r>
              <a:rPr lang="en-US" dirty="0"/>
              <a:t>materials &amp; lighting</a:t>
            </a:r>
          </a:p>
          <a:p>
            <a:r>
              <a:rPr lang="en-US" dirty="0"/>
              <a:t>Unidirectional path tracing, 2 bounces</a:t>
            </a:r>
          </a:p>
          <a:p>
            <a:r>
              <a:rPr lang="en-US" dirty="0" smtClean="0"/>
              <a:t>64-400 </a:t>
            </a:r>
            <a:r>
              <a:rPr lang="en-US" dirty="0"/>
              <a:t>samples/pixel depending on DOF and </a:t>
            </a:r>
            <a:r>
              <a:rPr lang="en-US" dirty="0" smtClean="0"/>
              <a:t>MB</a:t>
            </a:r>
          </a:p>
          <a:p>
            <a:r>
              <a:rPr lang="en-US" dirty="0" smtClean="0"/>
              <a:t>Single pass, no baking whatsoever</a:t>
            </a:r>
          </a:p>
          <a:p>
            <a:r>
              <a:rPr lang="en-US" dirty="0" smtClean="0"/>
              <a:t>One AOV per light (4-6 lights per shot)</a:t>
            </a:r>
          </a:p>
          <a:p>
            <a:r>
              <a:rPr lang="en-US" dirty="0" smtClean="0"/>
              <a:t>Plus a few special AOVs</a:t>
            </a:r>
          </a:p>
          <a:p>
            <a:pPr lvl="1"/>
            <a:r>
              <a:rPr lang="en-US" dirty="0" smtClean="0"/>
              <a:t>Girl’s hair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olf’s eyes…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07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 </a:t>
            </a:r>
            <a:r>
              <a:rPr lang="en-US" dirty="0"/>
              <a:t>– Render Setup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Full </a:t>
            </a:r>
            <a:r>
              <a:rPr lang="en-US" dirty="0"/>
              <a:t>HD resolution (1920x1080</a:t>
            </a:r>
            <a:r>
              <a:rPr lang="en-US" dirty="0" smtClean="0"/>
              <a:t>)</a:t>
            </a:r>
          </a:p>
          <a:p>
            <a:r>
              <a:rPr lang="en-US" dirty="0"/>
              <a:t>24 </a:t>
            </a:r>
            <a:r>
              <a:rPr lang="en-US" dirty="0" smtClean="0"/>
              <a:t>frames/second</a:t>
            </a:r>
          </a:p>
          <a:p>
            <a:r>
              <a:rPr lang="en-US" dirty="0" smtClean="0"/>
              <a:t>2767 frames (~ 115 seconds)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64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 </a:t>
            </a:r>
            <a:r>
              <a:rPr lang="en-US" dirty="0"/>
              <a:t>– Render Setup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3120 individual scenes </a:t>
            </a:r>
            <a:r>
              <a:rPr lang="en-US" dirty="0"/>
              <a:t>to </a:t>
            </a:r>
            <a:r>
              <a:rPr lang="en-US" dirty="0" smtClean="0"/>
              <a:t>render</a:t>
            </a:r>
          </a:p>
          <a:p>
            <a:pPr lvl="1"/>
            <a:r>
              <a:rPr lang="en-US" dirty="0" smtClean="0"/>
              <a:t>2767 frames + a couple backgrounds rendered separately</a:t>
            </a:r>
          </a:p>
          <a:p>
            <a:r>
              <a:rPr lang="en-US" dirty="0" smtClean="0"/>
              <a:t>32 GB of final render data</a:t>
            </a:r>
          </a:p>
          <a:p>
            <a:pPr lvl="1"/>
            <a:r>
              <a:rPr lang="en-US" dirty="0" smtClean="0"/>
              <a:t>OpenEXR textures (RLE-compressed)</a:t>
            </a:r>
          </a:p>
          <a:p>
            <a:pPr lvl="1"/>
            <a:r>
              <a:rPr lang="en-US" dirty="0" smtClean="0"/>
              <a:t>Proprietary geometry format (LZ4-compressed)</a:t>
            </a:r>
          </a:p>
          <a:p>
            <a:r>
              <a:rPr lang="en-US" dirty="0" smtClean="0"/>
              <a:t>Tens of thousands of files</a:t>
            </a:r>
          </a:p>
        </p:txBody>
      </p:sp>
    </p:spTree>
    <p:extLst>
      <p:ext uri="{BB962C8B-B14F-4D97-AF65-F5344CB8AC3E}">
        <p14:creationId xmlns:p14="http://schemas.microsoft.com/office/powerpoint/2010/main" val="91233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j-lt"/>
              </a:rPr>
              <a:t>Render Farm</a:t>
            </a:r>
            <a:endParaRPr lang="en-US" sz="4400" dirty="0">
              <a:latin typeface="+mj-lt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91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 </a:t>
            </a:r>
            <a:r>
              <a:rPr lang="en-US" dirty="0"/>
              <a:t>– </a:t>
            </a:r>
            <a:r>
              <a:rPr lang="en-US" dirty="0" smtClean="0"/>
              <a:t>Render Farm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Obviously too much work for one or even a couple machines</a:t>
            </a:r>
          </a:p>
          <a:p>
            <a:r>
              <a:rPr lang="en-US" dirty="0" smtClean="0"/>
              <a:t>No money meant:</a:t>
            </a:r>
          </a:p>
          <a:p>
            <a:pPr lvl="1"/>
            <a:r>
              <a:rPr lang="en-US" dirty="0"/>
              <a:t>Not buying additional </a:t>
            </a:r>
            <a:r>
              <a:rPr lang="en-US" dirty="0" smtClean="0"/>
              <a:t>machines</a:t>
            </a:r>
          </a:p>
          <a:p>
            <a:pPr lvl="1"/>
            <a:r>
              <a:rPr lang="en-US" dirty="0" smtClean="0"/>
              <a:t>Not renting a render farm</a:t>
            </a:r>
          </a:p>
          <a:p>
            <a:pPr lvl="1"/>
            <a:r>
              <a:rPr lang="en-US" dirty="0" smtClean="0"/>
              <a:t>Not paying for Amazon Web Services</a:t>
            </a:r>
          </a:p>
          <a:p>
            <a:r>
              <a:rPr lang="en-US" dirty="0" smtClean="0"/>
              <a:t>So?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1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 </a:t>
            </a:r>
            <a:r>
              <a:rPr lang="en-US" dirty="0"/>
              <a:t>– </a:t>
            </a:r>
            <a:r>
              <a:rPr lang="en-US" dirty="0" smtClean="0"/>
              <a:t>Render Farm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Friends to the rescue!</a:t>
            </a:r>
          </a:p>
          <a:p>
            <a:r>
              <a:rPr lang="en-US" dirty="0" smtClean="0"/>
              <a:t>Challenges:</a:t>
            </a:r>
          </a:p>
          <a:p>
            <a:pPr lvl="1"/>
            <a:r>
              <a:rPr lang="en-US" dirty="0"/>
              <a:t>32 shots, </a:t>
            </a:r>
            <a:r>
              <a:rPr lang="en-US" dirty="0" smtClean="0"/>
              <a:t>tens of thousands </a:t>
            </a:r>
            <a:r>
              <a:rPr lang="en-US" dirty="0"/>
              <a:t>of files, GB of data</a:t>
            </a:r>
          </a:p>
          <a:p>
            <a:pPr lvl="1"/>
            <a:r>
              <a:rPr lang="en-US" dirty="0" smtClean="0"/>
              <a:t>Friends all around the place in Europe</a:t>
            </a:r>
          </a:p>
          <a:p>
            <a:pPr lvl="1"/>
            <a:r>
              <a:rPr lang="en-US" dirty="0" smtClean="0"/>
              <a:t>Random machines</a:t>
            </a:r>
          </a:p>
          <a:p>
            <a:pPr lvl="1"/>
            <a:r>
              <a:rPr lang="en-US" dirty="0" smtClean="0"/>
              <a:t>Random OS</a:t>
            </a:r>
          </a:p>
          <a:p>
            <a:pPr lvl="1"/>
            <a:r>
              <a:rPr lang="en-US" dirty="0" smtClean="0"/>
              <a:t>Machines only available occasionally</a:t>
            </a:r>
          </a:p>
          <a:p>
            <a:pPr lvl="1"/>
            <a:r>
              <a:rPr lang="en-US" dirty="0" smtClean="0"/>
              <a:t>Many machines behind firewall / NAT</a:t>
            </a:r>
          </a:p>
          <a:p>
            <a:pPr lvl="1"/>
            <a:r>
              <a:rPr lang="en-US" dirty="0" smtClean="0"/>
              <a:t>No technical expertise or rendering experience for most of them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8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Solution:</a:t>
            </a:r>
            <a:br>
              <a:rPr lang="en-US" dirty="0" smtClean="0"/>
            </a:br>
            <a:r>
              <a:rPr lang="en-US" b="1" dirty="0" smtClean="0"/>
              <a:t>DYI render farm based on Dropbox</a:t>
            </a:r>
          </a:p>
          <a:p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 </a:t>
            </a:r>
            <a:r>
              <a:rPr lang="en-US" dirty="0"/>
              <a:t>– </a:t>
            </a:r>
            <a:r>
              <a:rPr lang="en-US" dirty="0" smtClean="0"/>
              <a:t>Render Farm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59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Use Dropbox as </a:t>
            </a:r>
            <a:r>
              <a:rPr lang="fr-FR" b="1" dirty="0" smtClean="0"/>
              <a:t>delivery channel</a:t>
            </a:r>
            <a:r>
              <a:rPr lang="fr-FR" dirty="0" smtClean="0"/>
              <a:t>,</a:t>
            </a:r>
            <a:br>
              <a:rPr lang="fr-FR" dirty="0" smtClean="0"/>
            </a:br>
            <a:r>
              <a:rPr lang="fr-FR" dirty="0" smtClean="0"/>
              <a:t>and for </a:t>
            </a:r>
            <a:r>
              <a:rPr lang="fr-FR" b="1" dirty="0" smtClean="0"/>
              <a:t>command &amp; control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Making Fetch – Render Farm</a:t>
            </a:r>
          </a:p>
        </p:txBody>
      </p:sp>
    </p:spTree>
    <p:extLst>
      <p:ext uri="{BB962C8B-B14F-4D97-AF65-F5344CB8AC3E}">
        <p14:creationId xmlns:p14="http://schemas.microsoft.com/office/powerpoint/2010/main" val="335081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appleseed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Pure CPU renderer</a:t>
            </a:r>
          </a:p>
          <a:p>
            <a:r>
              <a:rPr lang="en-US" dirty="0"/>
              <a:t>Unidirectional path </a:t>
            </a:r>
            <a:r>
              <a:rPr lang="en-US" dirty="0" smtClean="0"/>
              <a:t>tracing</a:t>
            </a:r>
          </a:p>
          <a:p>
            <a:r>
              <a:rPr lang="en-US" dirty="0" smtClean="0"/>
              <a:t>Physically-based</a:t>
            </a:r>
          </a:p>
          <a:p>
            <a:r>
              <a:rPr lang="en-US" dirty="0" smtClean="0"/>
              <a:t>Highly programmable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2517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 </a:t>
            </a:r>
            <a:r>
              <a:rPr lang="en-US" dirty="0"/>
              <a:t>– </a:t>
            </a:r>
            <a:r>
              <a:rPr lang="en-US" dirty="0" smtClean="0"/>
              <a:t>Render Farm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86323" y="3018634"/>
            <a:ext cx="2276475" cy="10477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</a:t>
            </a:r>
          </a:p>
          <a:p>
            <a:pPr algn="ctr"/>
            <a:r>
              <a:rPr lang="en-US" sz="1400" dirty="0" smtClean="0"/>
              <a:t>Shared Dropbox Directory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4886323" y="4576766"/>
            <a:ext cx="2276475" cy="1047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FRAMES</a:t>
            </a:r>
          </a:p>
          <a:p>
            <a:pPr algn="ctr"/>
            <a:r>
              <a:rPr lang="en-US" sz="1400" dirty="0" smtClean="0"/>
              <a:t>Shared Dropbox Directory</a:t>
            </a:r>
            <a:endParaRPr lang="en-US" sz="1400" dirty="0"/>
          </a:p>
        </p:txBody>
      </p:sp>
      <p:grpSp>
        <p:nvGrpSpPr>
          <p:cNvPr id="9" name="Groupe 8"/>
          <p:cNvGrpSpPr/>
          <p:nvPr/>
        </p:nvGrpSpPr>
        <p:grpSpPr>
          <a:xfrm>
            <a:off x="8553449" y="2247901"/>
            <a:ext cx="2266949" cy="2595565"/>
            <a:chOff x="8505824" y="2219326"/>
            <a:chExt cx="2266949" cy="2595565"/>
          </a:xfrm>
        </p:grpSpPr>
        <p:sp>
          <p:nvSpPr>
            <p:cNvPr id="6" name="Rectangle 5"/>
            <p:cNvSpPr/>
            <p:nvPr/>
          </p:nvSpPr>
          <p:spPr>
            <a:xfrm>
              <a:off x="8505825" y="2219326"/>
              <a:ext cx="2266948" cy="70484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Kim’s Computer</a:t>
              </a:r>
            </a:p>
            <a:p>
              <a:pPr algn="ctr"/>
              <a:r>
                <a:rPr lang="en-US" sz="1400" dirty="0" smtClean="0"/>
                <a:t>Render Node</a:t>
              </a:r>
              <a:endParaRPr lang="en-US" sz="14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505824" y="3164684"/>
              <a:ext cx="2266949" cy="70484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Thomas’ Computer</a:t>
              </a:r>
            </a:p>
            <a:p>
              <a:pPr algn="ctr"/>
              <a:r>
                <a:rPr lang="en-US" sz="1400" dirty="0" smtClean="0"/>
                <a:t>Render Node</a:t>
              </a:r>
              <a:endParaRPr lang="en-US" sz="14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524872" y="4110042"/>
              <a:ext cx="2247901" cy="70484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Michael’s Computer</a:t>
              </a:r>
            </a:p>
            <a:p>
              <a:pPr algn="ctr"/>
              <a:r>
                <a:rPr lang="en-US" sz="1400" dirty="0" smtClean="0"/>
                <a:t>Render Node</a:t>
              </a:r>
              <a:endParaRPr lang="en-US" sz="1400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1208074" y="4001294"/>
            <a:ext cx="2266948" cy="70484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François’ Computer</a:t>
            </a:r>
          </a:p>
          <a:p>
            <a:pPr algn="ctr"/>
            <a:r>
              <a:rPr lang="en-US" sz="1400" dirty="0" smtClean="0"/>
              <a:t>Render Manager</a:t>
            </a:r>
            <a:endParaRPr lang="en-US" sz="1400" dirty="0"/>
          </a:p>
        </p:txBody>
      </p:sp>
      <p:cxnSp>
        <p:nvCxnSpPr>
          <p:cNvPr id="44" name="Connecteur droit avec flèche 43"/>
          <p:cNvCxnSpPr>
            <a:stCxn id="4" idx="3"/>
            <a:endCxn id="6" idx="1"/>
          </p:cNvCxnSpPr>
          <p:nvPr/>
        </p:nvCxnSpPr>
        <p:spPr>
          <a:xfrm flipV="1">
            <a:off x="7162798" y="2600326"/>
            <a:ext cx="1390652" cy="942183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>
            <a:stCxn id="4" idx="3"/>
            <a:endCxn id="8" idx="1"/>
          </p:cNvCxnSpPr>
          <p:nvPr/>
        </p:nvCxnSpPr>
        <p:spPr>
          <a:xfrm>
            <a:off x="7162798" y="3542509"/>
            <a:ext cx="1409699" cy="948533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>
            <a:stCxn id="4" idx="3"/>
            <a:endCxn id="7" idx="1"/>
          </p:cNvCxnSpPr>
          <p:nvPr/>
        </p:nvCxnSpPr>
        <p:spPr>
          <a:xfrm>
            <a:off x="7162798" y="3542509"/>
            <a:ext cx="1390651" cy="3175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>
            <a:stCxn id="18" idx="3"/>
            <a:endCxn id="4" idx="1"/>
          </p:cNvCxnSpPr>
          <p:nvPr/>
        </p:nvCxnSpPr>
        <p:spPr>
          <a:xfrm flipV="1">
            <a:off x="3475022" y="3542509"/>
            <a:ext cx="1411301" cy="81121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/>
          <p:cNvCxnSpPr>
            <a:stCxn id="18" idx="3"/>
            <a:endCxn id="5" idx="1"/>
          </p:cNvCxnSpPr>
          <p:nvPr/>
        </p:nvCxnSpPr>
        <p:spPr>
          <a:xfrm>
            <a:off x="3475022" y="4353719"/>
            <a:ext cx="1411301" cy="746922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87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 </a:t>
            </a:r>
            <a:r>
              <a:rPr lang="en-US" dirty="0"/>
              <a:t>– </a:t>
            </a:r>
            <a:r>
              <a:rPr lang="en-US" dirty="0" smtClean="0"/>
              <a:t>Render Farm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35303" y="4486237"/>
            <a:ext cx="5178514" cy="1816185"/>
          </a:xfrm>
        </p:spPr>
        <p:txBody>
          <a:bodyPr>
            <a:noAutofit/>
          </a:bodyPr>
          <a:lstStyle/>
          <a:p>
            <a:r>
              <a:rPr lang="en-US" sz="2000" dirty="0" smtClean="0"/>
              <a:t>Shared directory</a:t>
            </a:r>
          </a:p>
          <a:p>
            <a:r>
              <a:rPr lang="en-US" sz="2000" dirty="0" smtClean="0"/>
              <a:t>Assume Dropbox Basic accounts (free!) = 2 GB</a:t>
            </a:r>
          </a:p>
          <a:p>
            <a:r>
              <a:rPr lang="en-US" sz="2000" dirty="0" smtClean="0"/>
              <a:t>Hosts</a:t>
            </a:r>
            <a:r>
              <a:rPr lang="en-US" sz="2000" dirty="0"/>
              <a:t>:</a:t>
            </a:r>
          </a:p>
          <a:p>
            <a:pPr lvl="1"/>
            <a:r>
              <a:rPr lang="en-US" sz="1600" dirty="0"/>
              <a:t>appleseed binaries for Windows, Linux and OS X</a:t>
            </a:r>
          </a:p>
          <a:p>
            <a:pPr lvl="1"/>
            <a:r>
              <a:rPr lang="en-US" sz="1600" dirty="0"/>
              <a:t>Data for one or multiple partial shots</a:t>
            </a:r>
          </a:p>
          <a:p>
            <a:endParaRPr lang="en-US" sz="1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86323" y="3018634"/>
            <a:ext cx="2276475" cy="10477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</a:t>
            </a:r>
          </a:p>
          <a:p>
            <a:pPr algn="ctr"/>
            <a:r>
              <a:rPr lang="en-US" sz="1400" dirty="0" smtClean="0"/>
              <a:t>Shared Dropbox Directory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1090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 </a:t>
            </a:r>
            <a:r>
              <a:rPr lang="en-US" dirty="0"/>
              <a:t>– </a:t>
            </a:r>
            <a:r>
              <a:rPr lang="en-US" dirty="0" smtClean="0"/>
              <a:t>Render Farm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86323" y="4576766"/>
            <a:ext cx="2276475" cy="1047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FRAMES</a:t>
            </a:r>
          </a:p>
          <a:p>
            <a:pPr algn="ctr"/>
            <a:r>
              <a:rPr lang="en-US" sz="1400" dirty="0" smtClean="0"/>
              <a:t>Shared Dropbox Directory</a:t>
            </a:r>
            <a:endParaRPr lang="en-US" sz="1400" dirty="0"/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3618036" y="2687100"/>
            <a:ext cx="4813047" cy="14916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Shared directory on Dropbox Pro accounts</a:t>
            </a:r>
          </a:p>
          <a:p>
            <a:r>
              <a:rPr lang="en-US" sz="2000" dirty="0" smtClean="0"/>
              <a:t>Hosts all rendered frames</a:t>
            </a:r>
          </a:p>
          <a:p>
            <a:pPr lvl="1"/>
            <a:r>
              <a:rPr lang="en-US" sz="1600" dirty="0" smtClean="0"/>
              <a:t>Ended up with 140 GB worth of OpenEXR files</a:t>
            </a:r>
          </a:p>
          <a:p>
            <a:r>
              <a:rPr lang="en-US" sz="2000" dirty="0" smtClean="0"/>
              <a:t>Only shared between team members</a:t>
            </a:r>
          </a:p>
        </p:txBody>
      </p:sp>
    </p:spTree>
    <p:extLst>
      <p:ext uri="{BB962C8B-B14F-4D97-AF65-F5344CB8AC3E}">
        <p14:creationId xmlns:p14="http://schemas.microsoft.com/office/powerpoint/2010/main" val="132041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 </a:t>
            </a:r>
            <a:r>
              <a:rPr lang="en-US" dirty="0"/>
              <a:t>– </a:t>
            </a:r>
            <a:r>
              <a:rPr lang="en-US" dirty="0" smtClean="0"/>
              <a:t>Render Farm</a:t>
            </a:r>
            <a:endParaRPr lang="en-US" dirty="0"/>
          </a:p>
        </p:txBody>
      </p:sp>
      <p:grpSp>
        <p:nvGrpSpPr>
          <p:cNvPr id="9" name="Groupe 8"/>
          <p:cNvGrpSpPr/>
          <p:nvPr/>
        </p:nvGrpSpPr>
        <p:grpSpPr>
          <a:xfrm>
            <a:off x="8553449" y="2247901"/>
            <a:ext cx="2266949" cy="2595565"/>
            <a:chOff x="8505824" y="2219326"/>
            <a:chExt cx="2266949" cy="2595565"/>
          </a:xfrm>
        </p:grpSpPr>
        <p:sp>
          <p:nvSpPr>
            <p:cNvPr id="6" name="Rectangle 5"/>
            <p:cNvSpPr/>
            <p:nvPr/>
          </p:nvSpPr>
          <p:spPr>
            <a:xfrm>
              <a:off x="8505825" y="2219326"/>
              <a:ext cx="2266948" cy="70484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Kim’s Computer</a:t>
              </a:r>
            </a:p>
            <a:p>
              <a:pPr algn="ctr"/>
              <a:r>
                <a:rPr lang="en-US" sz="1400" dirty="0" smtClean="0"/>
                <a:t>Render Node</a:t>
              </a:r>
              <a:endParaRPr lang="en-US" sz="14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505824" y="3164684"/>
              <a:ext cx="2266949" cy="70484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Thomas’ Computer</a:t>
              </a:r>
            </a:p>
            <a:p>
              <a:pPr algn="ctr"/>
              <a:r>
                <a:rPr lang="en-US" sz="1400" dirty="0" smtClean="0"/>
                <a:t>Render Node</a:t>
              </a:r>
              <a:endParaRPr lang="en-US" sz="14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524872" y="4110042"/>
              <a:ext cx="2247901" cy="70484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Michael’s Computer</a:t>
              </a:r>
            </a:p>
            <a:p>
              <a:pPr algn="ctr"/>
              <a:r>
                <a:rPr lang="en-US" sz="1400" dirty="0" smtClean="0"/>
                <a:t>Render Node</a:t>
              </a:r>
              <a:endParaRPr lang="en-US" sz="1400" dirty="0"/>
            </a:p>
          </p:txBody>
        </p:sp>
      </p:grp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2696187" y="2093916"/>
            <a:ext cx="6990736" cy="290353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A variety of 64-bit machines</a:t>
            </a:r>
          </a:p>
          <a:p>
            <a:pPr lvl="1"/>
            <a:r>
              <a:rPr lang="en-US" sz="1600" dirty="0" smtClean="0"/>
              <a:t>Windows Vista, 7, 8</a:t>
            </a:r>
          </a:p>
          <a:p>
            <a:pPr lvl="1"/>
            <a:r>
              <a:rPr lang="en-US" sz="1600" dirty="0" smtClean="0"/>
              <a:t>Linux</a:t>
            </a:r>
          </a:p>
          <a:p>
            <a:pPr lvl="1"/>
            <a:r>
              <a:rPr lang="en-US" sz="1600" dirty="0" smtClean="0"/>
              <a:t>OS X</a:t>
            </a:r>
          </a:p>
          <a:p>
            <a:r>
              <a:rPr lang="en-US" sz="2000" dirty="0" smtClean="0"/>
              <a:t>Mostly quad core machines</a:t>
            </a:r>
          </a:p>
          <a:p>
            <a:r>
              <a:rPr lang="en-US" sz="2000" dirty="0" smtClean="0"/>
              <a:t>Typically available nights and week-ends</a:t>
            </a:r>
          </a:p>
          <a:p>
            <a:pPr marL="228600" lvl="1">
              <a:spcBef>
                <a:spcPts val="1000"/>
              </a:spcBef>
            </a:pPr>
            <a:r>
              <a:rPr lang="fr-FR" sz="2000" dirty="0" smtClean="0"/>
              <a:t>Render nodes run the render node script</a:t>
            </a:r>
            <a:endParaRPr lang="en-US" sz="2000" dirty="0" smtClean="0"/>
          </a:p>
          <a:p>
            <a:pPr marL="228600" lvl="1">
              <a:spcBef>
                <a:spcPts val="1000"/>
              </a:spcBef>
            </a:pPr>
            <a:r>
              <a:rPr lang="en-US" sz="2000" dirty="0" smtClean="0"/>
              <a:t>Users </a:t>
            </a:r>
            <a:r>
              <a:rPr lang="en-US" sz="2000" dirty="0"/>
              <a:t>free to kill render node script at any </a:t>
            </a:r>
            <a:r>
              <a:rPr lang="en-US" sz="2000" dirty="0" smtClean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82700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Making Fetch – Render Farm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Render nodes run a Python script:</a:t>
            </a:r>
          </a:p>
          <a:p>
            <a:pPr marL="0" indent="0">
              <a:buNone/>
            </a:pP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	Loop:</a:t>
            </a:r>
          </a:p>
          <a:p>
            <a:pPr marL="0" indent="0">
              <a:buNone/>
            </a:pPr>
            <a:r>
              <a:rPr lang="fr-FR" sz="2400" dirty="0"/>
              <a:t>	</a:t>
            </a:r>
            <a:r>
              <a:rPr lang="fr-FR" sz="2400" dirty="0" smtClean="0"/>
              <a:t>	</a:t>
            </a:r>
            <a:r>
              <a:rPr lang="en-US" sz="2400" dirty="0" smtClean="0"/>
              <a:t>“</a:t>
            </a:r>
            <a:r>
              <a:rPr lang="en-US" sz="2400" dirty="0"/>
              <a:t>Acquire” </a:t>
            </a:r>
            <a:r>
              <a:rPr lang="en-US" sz="2400" dirty="0" smtClean="0"/>
              <a:t>scene </a:t>
            </a:r>
            <a:r>
              <a:rPr lang="en-US" sz="2400" dirty="0"/>
              <a:t>by appending a per-machine suffix to scene </a:t>
            </a:r>
            <a:r>
              <a:rPr lang="en-US" sz="2400" dirty="0" smtClean="0"/>
              <a:t>file</a:t>
            </a:r>
          </a:p>
          <a:p>
            <a:pPr marL="0" indent="0">
              <a:buNone/>
            </a:pPr>
            <a:r>
              <a:rPr lang="fr-FR" sz="2400" b="1" dirty="0"/>
              <a:t>	</a:t>
            </a:r>
            <a:r>
              <a:rPr lang="fr-FR" sz="2400" b="1" dirty="0" smtClean="0"/>
              <a:t>	Render scene</a:t>
            </a:r>
            <a:endParaRPr lang="en-US" sz="2400" b="1" dirty="0" smtClean="0"/>
          </a:p>
          <a:p>
            <a:pPr marL="0" indent="0">
              <a:buNone/>
            </a:pPr>
            <a:r>
              <a:rPr lang="en-US" sz="2400" dirty="0"/>
              <a:t>		</a:t>
            </a:r>
            <a:r>
              <a:rPr lang="en-US" sz="2400" dirty="0" smtClean="0"/>
              <a:t>Move rendered frame files to </a:t>
            </a:r>
            <a:r>
              <a:rPr lang="en-US" sz="2400" dirty="0"/>
              <a:t>“frames” subdirectory in </a:t>
            </a:r>
            <a:r>
              <a:rPr lang="en-US" sz="2400" dirty="0">
                <a:solidFill>
                  <a:srgbClr val="FF6600"/>
                </a:solidFill>
              </a:rPr>
              <a:t>DATA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Move </a:t>
            </a:r>
            <a:r>
              <a:rPr lang="en-US" sz="2400" dirty="0"/>
              <a:t>rendered scene </a:t>
            </a:r>
            <a:r>
              <a:rPr lang="en-US" sz="2400" dirty="0" smtClean="0"/>
              <a:t>file </a:t>
            </a:r>
            <a:r>
              <a:rPr lang="en-US" sz="2400" dirty="0"/>
              <a:t>to “archive” subdirectory in </a:t>
            </a:r>
            <a:r>
              <a:rPr lang="en-US" sz="2400" dirty="0" smtClean="0">
                <a:solidFill>
                  <a:srgbClr val="FF6600"/>
                </a:solidFill>
              </a:rPr>
              <a:t>DATA</a:t>
            </a:r>
            <a:endParaRPr lang="en-US" sz="2400" dirty="0"/>
          </a:p>
          <a:p>
            <a:endParaRPr lang="fr-FR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58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 </a:t>
            </a:r>
            <a:r>
              <a:rPr lang="en-US" dirty="0"/>
              <a:t>– </a:t>
            </a:r>
            <a:r>
              <a:rPr lang="en-US" dirty="0" smtClean="0"/>
              <a:t>Render Farm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208074" y="4001294"/>
            <a:ext cx="2266948" cy="70484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François’ Computer</a:t>
            </a:r>
          </a:p>
          <a:p>
            <a:pPr algn="ctr"/>
            <a:r>
              <a:rPr lang="en-US" sz="1400" dirty="0" smtClean="0"/>
              <a:t>Render Manager</a:t>
            </a:r>
            <a:endParaRPr lang="en-US" sz="1400" dirty="0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3903405" y="3166604"/>
            <a:ext cx="6489292" cy="2374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Underpowered Core i5 laptop</a:t>
            </a:r>
          </a:p>
          <a:p>
            <a:r>
              <a:rPr lang="en-US" sz="2000" dirty="0" smtClean="0"/>
              <a:t>Managing rendering:</a:t>
            </a:r>
          </a:p>
          <a:p>
            <a:pPr lvl="1"/>
            <a:r>
              <a:rPr lang="en-US" sz="1600" dirty="0" smtClean="0"/>
              <a:t>Upload/remove shot data as required</a:t>
            </a:r>
          </a:p>
          <a:p>
            <a:pPr lvl="1"/>
            <a:r>
              <a:rPr lang="en-US" sz="1600" dirty="0"/>
              <a:t>Honor 2 GB </a:t>
            </a:r>
            <a:r>
              <a:rPr lang="en-US" sz="1600" dirty="0" smtClean="0"/>
              <a:t>size limitation </a:t>
            </a:r>
            <a:r>
              <a:rPr lang="en-US" sz="1600" dirty="0"/>
              <a:t>of </a:t>
            </a:r>
            <a:r>
              <a:rPr lang="en-US" sz="1600" dirty="0" smtClean="0">
                <a:solidFill>
                  <a:srgbClr val="FF6600"/>
                </a:solidFill>
              </a:rPr>
              <a:t>DATA</a:t>
            </a:r>
            <a:r>
              <a:rPr lang="en-US" sz="1600" dirty="0" smtClean="0"/>
              <a:t> at </a:t>
            </a:r>
            <a:r>
              <a:rPr lang="en-US" sz="1600" dirty="0"/>
              <a:t>all </a:t>
            </a:r>
            <a:r>
              <a:rPr lang="en-US" sz="1600" dirty="0" smtClean="0"/>
              <a:t>times</a:t>
            </a:r>
          </a:p>
          <a:p>
            <a:pPr lvl="1"/>
            <a:r>
              <a:rPr lang="en-US" sz="1600" dirty="0" smtClean="0"/>
              <a:t>Move rendered frames from </a:t>
            </a:r>
            <a:r>
              <a:rPr lang="en-US" sz="1600" dirty="0" smtClean="0">
                <a:solidFill>
                  <a:srgbClr val="FF6600"/>
                </a:solidFill>
              </a:rPr>
              <a:t>DATA</a:t>
            </a:r>
            <a:r>
              <a:rPr lang="en-US" sz="1600" dirty="0" smtClean="0"/>
              <a:t> to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FRAMES</a:t>
            </a:r>
          </a:p>
          <a:p>
            <a:pPr lvl="1"/>
            <a:r>
              <a:rPr lang="en-US" sz="1600" dirty="0" smtClean="0"/>
              <a:t>Monitor and print render farm health, activity and progress</a:t>
            </a:r>
          </a:p>
          <a:p>
            <a:r>
              <a:rPr lang="en-US" sz="2000" dirty="0" smtClean="0"/>
              <a:t>Running 24/7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346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598" y="609206"/>
            <a:ext cx="9154803" cy="563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1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 </a:t>
            </a:r>
            <a:r>
              <a:rPr lang="en-US" dirty="0"/>
              <a:t>– </a:t>
            </a:r>
            <a:r>
              <a:rPr lang="en-US" dirty="0" smtClean="0"/>
              <a:t>Render Farm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Render Manager Robustness</a:t>
            </a:r>
          </a:p>
          <a:p>
            <a:pPr lvl="1"/>
            <a:r>
              <a:rPr lang="en-US" dirty="0" smtClean="0"/>
              <a:t>“Rendering state” fully implicit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R</a:t>
            </a:r>
            <a:r>
              <a:rPr lang="en-US" dirty="0" smtClean="0"/>
              <a:t>ender manager free to start/stop/crash at any time</a:t>
            </a:r>
          </a:p>
        </p:txBody>
      </p:sp>
    </p:spTree>
    <p:extLst>
      <p:ext uri="{BB962C8B-B14F-4D97-AF65-F5344CB8AC3E}">
        <p14:creationId xmlns:p14="http://schemas.microsoft.com/office/powerpoint/2010/main" val="425825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 </a:t>
            </a:r>
            <a:r>
              <a:rPr lang="en-US" dirty="0"/>
              <a:t>– </a:t>
            </a:r>
            <a:r>
              <a:rPr lang="en-US" dirty="0" smtClean="0"/>
              <a:t>Render Farm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Render Nodes Robustness</a:t>
            </a:r>
          </a:p>
          <a:p>
            <a:pPr lvl="1"/>
            <a:r>
              <a:rPr lang="en-US" dirty="0" smtClean="0"/>
              <a:t>Not all geometry files or textures available to render given scene</a:t>
            </a:r>
          </a:p>
          <a:p>
            <a:pPr lvl="1"/>
            <a:r>
              <a:rPr lang="en-US" dirty="0" smtClean="0"/>
              <a:t>On Windows: appleseed crash = Windows Error Reporting Message Box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681" y="3972637"/>
            <a:ext cx="3486637" cy="172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9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 </a:t>
            </a:r>
            <a:r>
              <a:rPr lang="en-US" dirty="0"/>
              <a:t>– </a:t>
            </a:r>
            <a:r>
              <a:rPr lang="en-US" dirty="0" smtClean="0"/>
              <a:t>Render Farm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Easy for friends to join &amp; participate</a:t>
            </a:r>
          </a:p>
          <a:p>
            <a:pPr lvl="1"/>
            <a:r>
              <a:rPr lang="en-US" dirty="0" smtClean="0"/>
              <a:t>Reliable transport of scene data and rendered frames</a:t>
            </a:r>
          </a:p>
          <a:p>
            <a:pPr lvl="1"/>
            <a:r>
              <a:rPr lang="en-US" dirty="0" smtClean="0"/>
              <a:t>Easy to add/remove render nodes</a:t>
            </a:r>
          </a:p>
          <a:p>
            <a:pPr lvl="1"/>
            <a:r>
              <a:rPr lang="en-US" dirty="0" smtClean="0"/>
              <a:t>Easy to update new appleseed binaries</a:t>
            </a:r>
          </a:p>
          <a:p>
            <a:pPr lvl="1"/>
            <a:r>
              <a:rPr lang="en-US" dirty="0" smtClean="0"/>
              <a:t>Easy to analyze performance and crashes of render nodes </a:t>
            </a:r>
          </a:p>
          <a:p>
            <a:pPr lvl="1"/>
            <a:r>
              <a:rPr lang="en-US" dirty="0" smtClean="0"/>
              <a:t>Eventually quite robust</a:t>
            </a:r>
          </a:p>
        </p:txBody>
      </p:sp>
    </p:spTree>
    <p:extLst>
      <p:ext uri="{BB962C8B-B14F-4D97-AF65-F5344CB8AC3E}">
        <p14:creationId xmlns:p14="http://schemas.microsoft.com/office/powerpoint/2010/main" val="337984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appleseed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numCol="4">
            <a:normAutofit fontScale="32500" lnSpcReduction="20000"/>
          </a:bodyPr>
          <a:lstStyle/>
          <a:p>
            <a:pPr marL="0" indent="0" fontAlgn="base">
              <a:lnSpc>
                <a:spcPct val="112000"/>
              </a:lnSpc>
              <a:buNone/>
            </a:pPr>
            <a:r>
              <a:rPr lang="en-US" b="1" cap="all" dirty="0"/>
              <a:t>LIGHT TRANSPORT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Distributed Ray Tracing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Unidirectional Path Tracing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Stochastic Progressive Photon Mapping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Light </a:t>
            </a:r>
            <a:r>
              <a:rPr lang="en-US" dirty="0" smtClean="0"/>
              <a:t>Tracing</a:t>
            </a:r>
          </a:p>
          <a:p>
            <a:pPr marL="0" indent="0" fontAlgn="base">
              <a:lnSpc>
                <a:spcPct val="112000"/>
              </a:lnSpc>
              <a:buNone/>
            </a:pPr>
            <a:r>
              <a:rPr lang="en-US" b="1" cap="all" dirty="0" smtClean="0"/>
              <a:t>RENDERING </a:t>
            </a:r>
            <a:r>
              <a:rPr lang="en-US" b="1" cap="all" dirty="0"/>
              <a:t>MODES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 smtClean="0"/>
              <a:t>Multi-pass </a:t>
            </a:r>
            <a:r>
              <a:rPr lang="en-US" dirty="0"/>
              <a:t>rendering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Progressive rendering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Interactive rendering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Scene editing during rendering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b="1" dirty="0"/>
              <a:t>Spectral rendering (31 bands</a:t>
            </a:r>
            <a:r>
              <a:rPr lang="en-US" dirty="0"/>
              <a:t>)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RGB rendering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Automatic spectral / RGB </a:t>
            </a:r>
            <a:r>
              <a:rPr lang="en-US" dirty="0" smtClean="0"/>
              <a:t>switching</a:t>
            </a:r>
          </a:p>
          <a:p>
            <a:pPr marL="0" indent="0" fontAlgn="base">
              <a:lnSpc>
                <a:spcPct val="112000"/>
              </a:lnSpc>
              <a:buNone/>
            </a:pPr>
            <a:r>
              <a:rPr lang="en-US" b="1" cap="all" dirty="0"/>
              <a:t>CAMERA MODELS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Pinhole camera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Spherical camera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Thin lens camera (depth of field)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Polygonal diaphragm shapes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Image-based diaphragm </a:t>
            </a:r>
            <a:r>
              <a:rPr lang="en-US" dirty="0" smtClean="0"/>
              <a:t>shapes</a:t>
            </a:r>
          </a:p>
          <a:p>
            <a:pPr marL="0" indent="0" fontAlgn="base">
              <a:lnSpc>
                <a:spcPct val="112000"/>
              </a:lnSpc>
              <a:buNone/>
            </a:pPr>
            <a:r>
              <a:rPr lang="en-US" b="1" cap="all" dirty="0"/>
              <a:t>LIGHT SOURCE MODELS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Point light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Spot light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Gobos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Directional/parallel light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Mesh light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Purely diffuse emission profile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Cone-shaped emission profile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Image-based lighting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Latitude-longitude environment maps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Mirror-ball environment maps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Preetham physically-based day sky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Hosek &amp; Wilkie physically-based day sky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Physically-based sun</a:t>
            </a:r>
          </a:p>
          <a:p>
            <a:pPr marL="0" indent="0" fontAlgn="base">
              <a:lnSpc>
                <a:spcPct val="112000"/>
              </a:lnSpc>
              <a:buNone/>
            </a:pPr>
            <a:r>
              <a:rPr lang="en-US" b="1" cap="all" dirty="0"/>
              <a:t>REFLECTION MODELS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Lambertian BRDF (purely diffuse)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Specular BRDF (perfect mirror)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Specular BTDF (clear glass)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 smtClean="0"/>
              <a:t>Oren-Nayar </a:t>
            </a:r>
            <a:r>
              <a:rPr lang="en-US" dirty="0"/>
              <a:t>Microfacet BRDF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Ward Microfacet BRDF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Blinn Microfacet BRDF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GGX Microfacet BRDF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Microfacet BTDF (rough glass)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Anisotropic Ashikhmin-Shirley BRDF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Kelemen BRDF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b="1" dirty="0"/>
              <a:t>Disney's Layered BRDF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Arbitrary mixture of BRDFs</a:t>
            </a:r>
          </a:p>
          <a:p>
            <a:pPr marL="0" indent="0" fontAlgn="base">
              <a:lnSpc>
                <a:spcPct val="112000"/>
              </a:lnSpc>
              <a:buNone/>
            </a:pPr>
            <a:r>
              <a:rPr lang="en-US" b="1" cap="all" dirty="0"/>
              <a:t>MOTION BLUR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Camera motion blur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Transformation motion blur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Deformation motion blur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Arbitrarily number of motion steps</a:t>
            </a:r>
          </a:p>
          <a:p>
            <a:pPr marL="0" indent="0" fontAlgn="base">
              <a:lnSpc>
                <a:spcPct val="112000"/>
              </a:lnSpc>
              <a:buNone/>
            </a:pPr>
            <a:r>
              <a:rPr lang="en-US" b="1" cap="all" dirty="0"/>
              <a:t>PRODUCTION FEATURES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b="1" dirty="0"/>
              <a:t>Open Shading Language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OSL shader library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b="1" dirty="0"/>
              <a:t>Disney's SeExpr expressions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Rule-based render layers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Hierarchical instancing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Per-instance visibility flags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Alpha mapping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Automatic color space conversions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Ray bias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Light Near Start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Max Ray Intensity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Dozens of diagnostic modes</a:t>
            </a:r>
          </a:p>
          <a:p>
            <a:pPr marL="0" indent="0" fontAlgn="base">
              <a:lnSpc>
                <a:spcPct val="112000"/>
              </a:lnSpc>
              <a:buNone/>
            </a:pPr>
            <a:r>
              <a:rPr lang="en-US" b="1" cap="all" dirty="0" smtClean="0"/>
              <a:t>INTEROPERABILITY</a:t>
            </a:r>
            <a:endParaRPr lang="en-US" b="1" cap="all" dirty="0"/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Windows, Linux and OS X (64-bit)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OBJ, Alembic, BinaryMesh (proprietary)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OpenEXR, PNG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OSL shaders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b="1" dirty="0"/>
              <a:t>Gaffer integration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Maya integration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Blender integration</a:t>
            </a:r>
          </a:p>
          <a:p>
            <a:pPr marL="0" indent="0" fontAlgn="base">
              <a:lnSpc>
                <a:spcPct val="112000"/>
              </a:lnSpc>
              <a:buNone/>
            </a:pPr>
            <a:r>
              <a:rPr lang="en-US" b="1" cap="all" dirty="0"/>
              <a:t>HACKABILITY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Fully open source, MIT license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 smtClean="0"/>
              <a:t>Very clean </a:t>
            </a:r>
            <a:r>
              <a:rPr lang="en-US" dirty="0"/>
              <a:t>code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CMake build system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Full featured C++ API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Full featured Python 2.x/3.x API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More than 1200 built-in unit tests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Hundreds of built-in performance tests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Rich, automatic functional test suite</a:t>
            </a:r>
          </a:p>
          <a:p>
            <a:pPr marL="0" indent="0" fontAlgn="base">
              <a:lnSpc>
                <a:spcPct val="112000"/>
              </a:lnSpc>
              <a:buNone/>
            </a:pPr>
            <a:r>
              <a:rPr lang="en-US" b="1" cap="all" dirty="0"/>
              <a:t>PERFORMANCE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Multithreaded, scalable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SSE / SSE2 vectorization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Memory-bounded texture cache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Multiple Importance Sampling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Efficient handling of alpha maps</a:t>
            </a:r>
          </a:p>
          <a:p>
            <a:pPr marL="0" indent="0" fontAlgn="base">
              <a:lnSpc>
                <a:spcPct val="112000"/>
              </a:lnSpc>
              <a:buNone/>
            </a:pPr>
            <a:r>
              <a:rPr lang="en-US" b="1" cap="all" dirty="0"/>
              <a:t>TOOLS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 smtClean="0"/>
              <a:t>Graphical </a:t>
            </a:r>
            <a:r>
              <a:rPr lang="en-US" dirty="0"/>
              <a:t>tool for scene edition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Command line renderer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Dropbox-based render farm tools</a:t>
            </a:r>
          </a:p>
          <a:p>
            <a:pPr marL="457200" lvl="1" indent="-223838" fontAlgn="base">
              <a:lnSpc>
                <a:spcPct val="112000"/>
              </a:lnSpc>
              <a:buNone/>
            </a:pPr>
            <a:r>
              <a:rPr lang="en-US" dirty="0"/>
              <a:t>OSL compiler and </a:t>
            </a:r>
            <a:r>
              <a:rPr lang="en-US" dirty="0" smtClean="0"/>
              <a:t>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8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9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j-lt"/>
              </a:rPr>
              <a:t>Conclusion</a:t>
            </a:r>
            <a:endParaRPr lang="en-US" sz="4400" dirty="0">
              <a:latin typeface="+mj-lt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08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5" y="844935"/>
            <a:ext cx="12131531" cy="5510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44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 – Conclusion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Special developments</a:t>
            </a:r>
          </a:p>
          <a:p>
            <a:pPr lvl="1"/>
            <a:r>
              <a:rPr lang="en-US" dirty="0" smtClean="0"/>
              <a:t>Efficient handling of massive number of alpha cutouts</a:t>
            </a:r>
          </a:p>
          <a:p>
            <a:pPr lvl="1"/>
            <a:r>
              <a:rPr lang="en-US" dirty="0" smtClean="0"/>
              <a:t>Dropbox-based render farm tools</a:t>
            </a:r>
          </a:p>
          <a:p>
            <a:pPr lvl="1"/>
            <a:r>
              <a:rPr lang="en-US" dirty="0" smtClean="0"/>
              <a:t>Vast improvements to Maya-to-appleseed exporter (mayaseed)</a:t>
            </a:r>
          </a:p>
          <a:p>
            <a:r>
              <a:rPr lang="en-US" dirty="0" smtClean="0"/>
              <a:t>Everything has been released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1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 – Conclusion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appleseed one of the most reliable component of the pipeline</a:t>
            </a:r>
          </a:p>
          <a:p>
            <a:r>
              <a:rPr lang="en-US" dirty="0" smtClean="0"/>
              <a:t>Did not have to worry about:</a:t>
            </a:r>
          </a:p>
          <a:p>
            <a:pPr lvl="1"/>
            <a:r>
              <a:rPr lang="en-US" dirty="0" smtClean="0"/>
              <a:t>Flickering</a:t>
            </a:r>
          </a:p>
          <a:p>
            <a:pPr lvl="1"/>
            <a:r>
              <a:rPr lang="en-US" dirty="0" smtClean="0"/>
              <a:t>Glitches in the middle of a shot</a:t>
            </a:r>
          </a:p>
          <a:p>
            <a:pPr lvl="1"/>
            <a:r>
              <a:rPr lang="en-US" dirty="0" smtClean="0"/>
              <a:t>Unpredictable catastrophic slowdown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01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 – Conclusion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two questions:</a:t>
            </a:r>
          </a:p>
          <a:p>
            <a:pPr lvl="1"/>
            <a:r>
              <a:rPr lang="en-US" dirty="0" smtClean="0"/>
              <a:t>What render settings?</a:t>
            </a:r>
          </a:p>
          <a:p>
            <a:pPr lvl="1"/>
            <a:r>
              <a:rPr lang="en-US" dirty="0" smtClean="0"/>
              <a:t>How long will it take?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04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Making Fetch – 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would we do differently today?</a:t>
            </a:r>
          </a:p>
          <a:p>
            <a:pPr lvl="1"/>
            <a:r>
              <a:rPr lang="en-US" dirty="0" smtClean="0"/>
              <a:t>Export Alembic files from 3ds Max</a:t>
            </a:r>
          </a:p>
          <a:p>
            <a:pPr lvl="1"/>
            <a:r>
              <a:rPr lang="en-US" dirty="0" smtClean="0"/>
              <a:t>Lookdev in Gaffer</a:t>
            </a:r>
          </a:p>
          <a:p>
            <a:pPr lvl="1"/>
            <a:r>
              <a:rPr lang="en-US" dirty="0" smtClean="0"/>
              <a:t>Real hair?</a:t>
            </a:r>
          </a:p>
          <a:p>
            <a:pPr lvl="1"/>
            <a:r>
              <a:rPr lang="en-US" dirty="0"/>
              <a:t>OSL shaders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8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 – Conclusion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Published on Vimeo</a:t>
            </a:r>
          </a:p>
          <a:p>
            <a:r>
              <a:rPr lang="en-US" dirty="0" smtClean="0"/>
              <a:t>Picked up by many big animation channels, ended up on YouTube</a:t>
            </a:r>
          </a:p>
          <a:p>
            <a:r>
              <a:rPr lang="en-US" dirty="0" smtClean="0"/>
              <a:t>Great reception on the web</a:t>
            </a:r>
          </a:p>
          <a:p>
            <a:r>
              <a:rPr lang="en-US" dirty="0" smtClean="0"/>
              <a:t>Some really nice articles written about the project</a:t>
            </a:r>
          </a:p>
        </p:txBody>
      </p:sp>
    </p:spTree>
    <p:extLst>
      <p:ext uri="{BB962C8B-B14F-4D97-AF65-F5344CB8AC3E}">
        <p14:creationId xmlns:p14="http://schemas.microsoft.com/office/powerpoint/2010/main" val="368970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Fetch – Conclusion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Official TIFF Kids 2015 selection!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64" y="2669886"/>
            <a:ext cx="4856018" cy="364201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82" y="2669886"/>
            <a:ext cx="4856018" cy="364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6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803073" y="5621482"/>
            <a:ext cx="5562602" cy="82874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Thank you!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3302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7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803073" y="5621482"/>
            <a:ext cx="5562602" cy="82874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Questions?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4026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There’s never enough!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59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Additional References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Direct </a:t>
            </a:r>
            <a:r>
              <a:rPr lang="en-US" sz="2400" dirty="0"/>
              <a:t>Ray Tracing of Full-Featured Subdivision Surfaces with </a:t>
            </a:r>
            <a:r>
              <a:rPr lang="en-US" sz="2400" dirty="0" smtClean="0"/>
              <a:t>Bezier Clipping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FF6600"/>
                </a:solidFill>
              </a:rPr>
              <a:t>http://jcgt.org/published/0004/01/04/</a:t>
            </a:r>
          </a:p>
        </p:txBody>
      </p:sp>
    </p:spTree>
    <p:extLst>
      <p:ext uri="{BB962C8B-B14F-4D97-AF65-F5344CB8AC3E}">
        <p14:creationId xmlns:p14="http://schemas.microsoft.com/office/powerpoint/2010/main" val="364002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appleseed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important features still missing</a:t>
            </a:r>
          </a:p>
          <a:p>
            <a:pPr lvl="1"/>
            <a:r>
              <a:rPr lang="en-US" dirty="0" smtClean="0"/>
              <a:t>Volume rendering</a:t>
            </a:r>
          </a:p>
          <a:p>
            <a:pPr lvl="1"/>
            <a:r>
              <a:rPr lang="en-US" dirty="0" smtClean="0"/>
              <a:t>Subsurface scattering</a:t>
            </a:r>
          </a:p>
          <a:p>
            <a:pPr lvl="1"/>
            <a:r>
              <a:rPr lang="en-US" dirty="0" smtClean="0"/>
              <a:t>Subdivision surfaces</a:t>
            </a:r>
          </a:p>
          <a:p>
            <a:pPr lvl="1"/>
            <a:r>
              <a:rPr lang="en-US" dirty="0" smtClean="0"/>
              <a:t>Displacement</a:t>
            </a:r>
          </a:p>
          <a:p>
            <a:pPr lvl="1"/>
            <a:r>
              <a:rPr lang="en-US" dirty="0" smtClean="0"/>
              <a:t>Robust, complete, performant Maya integration</a:t>
            </a:r>
          </a:p>
          <a:p>
            <a:pPr lvl="1"/>
            <a:r>
              <a:rPr lang="en-US" dirty="0" smtClean="0"/>
              <a:t>Documentation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89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016"/>
            <a:ext cx="12192000" cy="657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8944303" y="251897"/>
            <a:ext cx="2843749" cy="3479275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txBody>
          <a:bodyPr vert="horz" wrap="square" lIns="91440" tIns="45720" rIns="91440" bIns="45720" rtlCol="0" anchor="ctr">
            <a:normAutofit fontScale="55000" lnSpcReduction="20000"/>
          </a:bodyPr>
          <a:lstStyle/>
          <a:p>
            <a:pPr algn="r">
              <a:lnSpc>
                <a:spcPct val="14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71.8 million triangles</a:t>
            </a:r>
          </a:p>
          <a:p>
            <a:pPr algn="r">
              <a:lnSpc>
                <a:spcPct val="14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2.4 GB of textures</a:t>
            </a:r>
          </a:p>
          <a:p>
            <a:pPr algn="r">
              <a:lnSpc>
                <a:spcPct val="14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Disney </a:t>
            </a:r>
            <a:r>
              <a:rPr lang="en-US" sz="3200" dirty="0">
                <a:solidFill>
                  <a:schemeClr val="bg1"/>
                </a:solidFill>
              </a:rPr>
              <a:t>l</a:t>
            </a:r>
            <a:r>
              <a:rPr lang="en-US" sz="3200" dirty="0" smtClean="0">
                <a:solidFill>
                  <a:schemeClr val="bg1"/>
                </a:solidFill>
              </a:rPr>
              <a:t>ayered BRDFs</a:t>
            </a:r>
          </a:p>
          <a:p>
            <a:pPr algn="r">
              <a:lnSpc>
                <a:spcPct val="14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SeExpr expressions</a:t>
            </a:r>
          </a:p>
          <a:p>
            <a:pPr algn="r">
              <a:lnSpc>
                <a:spcPct val="14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Image-based lighting</a:t>
            </a:r>
          </a:p>
          <a:p>
            <a:pPr algn="r">
              <a:lnSpc>
                <a:spcPct val="14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Depth of field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Average workstation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Intel Core-i7 5820K (6-core)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16 GB of RAM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9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5147</Words>
  <Application>Microsoft Office PowerPoint</Application>
  <PresentationFormat>Grand écran</PresentationFormat>
  <Paragraphs>840</Paragraphs>
  <Slides>84</Slides>
  <Notes>84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84</vt:i4>
      </vt:variant>
    </vt:vector>
  </HeadingPairs>
  <TitlesOfParts>
    <vt:vector size="89" baseType="lpstr">
      <vt:lpstr>Arial</vt:lpstr>
      <vt:lpstr>Calibri</vt:lpstr>
      <vt:lpstr>Calibri Light</vt:lpstr>
      <vt:lpstr>Wingdings</vt:lpstr>
      <vt:lpstr>Thème Office</vt:lpstr>
      <vt:lpstr>Open Source Physically Based Rendering with appleseed</vt:lpstr>
      <vt:lpstr>Présentation PowerPoint</vt:lpstr>
      <vt:lpstr>appleseed</vt:lpstr>
      <vt:lpstr>appleseed</vt:lpstr>
      <vt:lpstr>appleseed</vt:lpstr>
      <vt:lpstr>appleseed</vt:lpstr>
      <vt:lpstr>appleseed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appleseed</vt:lpstr>
      <vt:lpstr>appleseed</vt:lpstr>
      <vt:lpstr>appleseed</vt:lpstr>
      <vt:lpstr>appleseed</vt:lpstr>
      <vt:lpstr>appleseed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appleseed</vt:lpstr>
      <vt:lpstr>appleseed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appleseed</vt:lpstr>
      <vt:lpstr>Présentation PowerPoint</vt:lpstr>
      <vt:lpstr>appleseed</vt:lpstr>
      <vt:lpstr>appleseed</vt:lpstr>
      <vt:lpstr>Making Fetch</vt:lpstr>
      <vt:lpstr>Making Fetch</vt:lpstr>
      <vt:lpstr>Making Fetch</vt:lpstr>
      <vt:lpstr>Making Fetch</vt:lpstr>
      <vt:lpstr>Présentation PowerPoint</vt:lpstr>
      <vt:lpstr>Making Fetch</vt:lpstr>
      <vt:lpstr>Making Fetch</vt:lpstr>
      <vt:lpstr>Making Fetch – Pipeline</vt:lpstr>
      <vt:lpstr>Making Fetch – Pipeline</vt:lpstr>
      <vt:lpstr>Making Fetch – Pipeline</vt:lpstr>
      <vt:lpstr>Making Fetch – Pipeline</vt:lpstr>
      <vt:lpstr>Making Fetch – Pipeline</vt:lpstr>
      <vt:lpstr>Présentation PowerPoint</vt:lpstr>
      <vt:lpstr>Making Fetch</vt:lpstr>
      <vt:lpstr>Making Fetch – Render Setup</vt:lpstr>
      <vt:lpstr>Making Fetch – Render Setup</vt:lpstr>
      <vt:lpstr>Making Fetch – Render Setup</vt:lpstr>
      <vt:lpstr>Making Fetch – Render Setup</vt:lpstr>
      <vt:lpstr>Making Fetch – Render Setup</vt:lpstr>
      <vt:lpstr>Présentation PowerPoint</vt:lpstr>
      <vt:lpstr>Making Fetch</vt:lpstr>
      <vt:lpstr>Making Fetch – Render Farm</vt:lpstr>
      <vt:lpstr>Making Fetch – Render Farm</vt:lpstr>
      <vt:lpstr>Making Fetch – Render Farm</vt:lpstr>
      <vt:lpstr>Making Fetch – Render Farm</vt:lpstr>
      <vt:lpstr>Making Fetch – Render Farm</vt:lpstr>
      <vt:lpstr>Making Fetch – Render Farm</vt:lpstr>
      <vt:lpstr>Making Fetch – Render Farm</vt:lpstr>
      <vt:lpstr>Making Fetch – Render Farm</vt:lpstr>
      <vt:lpstr>Making Fetch – Render Farm</vt:lpstr>
      <vt:lpstr>Making Fetch – Render Farm</vt:lpstr>
      <vt:lpstr>Présentation PowerPoint</vt:lpstr>
      <vt:lpstr>Making Fetch – Render Farm</vt:lpstr>
      <vt:lpstr>Making Fetch – Render Farm</vt:lpstr>
      <vt:lpstr>Making Fetch – Render Farm</vt:lpstr>
      <vt:lpstr>Présentation PowerPoint</vt:lpstr>
      <vt:lpstr>Making Fetch</vt:lpstr>
      <vt:lpstr>Présentation PowerPoint</vt:lpstr>
      <vt:lpstr>Making Fetch – Conclusion</vt:lpstr>
      <vt:lpstr>Making Fetch – Conclusion</vt:lpstr>
      <vt:lpstr>Making Fetch – Conclusion</vt:lpstr>
      <vt:lpstr>Making Fetch – Conclusion</vt:lpstr>
      <vt:lpstr>Making Fetch – Conclusion</vt:lpstr>
      <vt:lpstr>Making Fetch – Conclusion</vt:lpstr>
      <vt:lpstr>Thank you!</vt:lpstr>
      <vt:lpstr>Questions?</vt:lpstr>
      <vt:lpstr>Extras</vt:lpstr>
      <vt:lpstr>Additional References</vt:lpstr>
      <vt:lpstr>appleseed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appleseed FMX 2015 Tech Talk</dc:title>
  <dc:creator/>
  <cp:lastModifiedBy/>
  <cp:revision>231</cp:revision>
  <dcterms:created xsi:type="dcterms:W3CDTF">2015-03-12T18:25:03Z</dcterms:created>
  <dcterms:modified xsi:type="dcterms:W3CDTF">2015-05-12T07:35:32Z</dcterms:modified>
</cp:coreProperties>
</file>